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2"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5" r:id="rId18"/>
    <p:sldId id="276" r:id="rId19"/>
    <p:sldId id="278" r:id="rId20"/>
    <p:sldId id="279" r:id="rId21"/>
    <p:sldId id="280" r:id="rId22"/>
    <p:sldId id="282" r:id="rId23"/>
    <p:sldId id="281" r:id="rId24"/>
    <p:sldId id="283" r:id="rId25"/>
    <p:sldId id="290" r:id="rId26"/>
    <p:sldId id="309" r:id="rId27"/>
    <p:sldId id="318" r:id="rId28"/>
    <p:sldId id="316" r:id="rId29"/>
    <p:sldId id="326" r:id="rId30"/>
    <p:sldId id="327" r:id="rId31"/>
    <p:sldId id="286" r:id="rId32"/>
    <p:sldId id="319" r:id="rId33"/>
    <p:sldId id="320" r:id="rId34"/>
    <p:sldId id="321" r:id="rId35"/>
    <p:sldId id="322" r:id="rId36"/>
    <p:sldId id="289" r:id="rId37"/>
    <p:sldId id="291" r:id="rId38"/>
    <p:sldId id="293" r:id="rId39"/>
    <p:sldId id="294" r:id="rId40"/>
    <p:sldId id="303" r:id="rId41"/>
    <p:sldId id="304" r:id="rId42"/>
    <p:sldId id="305" r:id="rId43"/>
  </p:sldIdLst>
  <p:sldSz cx="12192000" cy="6858000"/>
  <p:notesSz cx="7102475"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5987" autoAdjust="0"/>
    <p:restoredTop sz="95909" autoAdjust="0"/>
  </p:normalViewPr>
  <p:slideViewPr>
    <p:cSldViewPr snapToGrid="0" snapToObjects="1">
      <p:cViewPr varScale="1">
        <p:scale>
          <a:sx n="116" d="100"/>
          <a:sy n="116" d="100"/>
        </p:scale>
        <p:origin x="-144"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82101D-D4C3-2544-B35E-CB804C07BFFA}"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it-IT"/>
        </a:p>
      </dgm:t>
    </dgm:pt>
    <dgm:pt modelId="{A6966BF2-9819-1A4D-AFB3-045611E0C890}">
      <dgm:prSet phldrT="[Testo]" custT="1"/>
      <dgm:spPr/>
      <dgm:t>
        <a:bodyPr/>
        <a:lstStyle/>
        <a:p>
          <a:r>
            <a:rPr lang="it-IT" sz="2000" dirty="0">
              <a:solidFill>
                <a:srgbClr val="0070C0"/>
              </a:solidFill>
            </a:rPr>
            <a:t>SOCIETÀ TRA PROFESSIONISTI (STP)</a:t>
          </a:r>
        </a:p>
      </dgm:t>
    </dgm:pt>
    <dgm:pt modelId="{5ABF79B0-B36A-4D46-A9E0-17C82B44291A}" type="parTrans" cxnId="{22AEF67F-DCC2-914D-8D39-8452CB6E6B7F}">
      <dgm:prSet/>
      <dgm:spPr/>
      <dgm:t>
        <a:bodyPr/>
        <a:lstStyle/>
        <a:p>
          <a:endParaRPr lang="it-IT"/>
        </a:p>
      </dgm:t>
    </dgm:pt>
    <dgm:pt modelId="{8D08B9A3-8D6A-1D49-9799-51C790A0F6BE}" type="sibTrans" cxnId="{22AEF67F-DCC2-914D-8D39-8452CB6E6B7F}">
      <dgm:prSet/>
      <dgm:spPr/>
      <dgm:t>
        <a:bodyPr/>
        <a:lstStyle/>
        <a:p>
          <a:endParaRPr lang="it-IT"/>
        </a:p>
      </dgm:t>
    </dgm:pt>
    <dgm:pt modelId="{6CD526CA-2B98-1148-9BDD-F11375662999}">
      <dgm:prSet phldrT="[Testo]" custT="1"/>
      <dgm:spPr/>
      <dgm:t>
        <a:bodyPr/>
        <a:lstStyle/>
        <a:p>
          <a:r>
            <a:rPr lang="it-IT" sz="2000" dirty="0">
              <a:solidFill>
                <a:srgbClr val="0070C0"/>
              </a:solidFill>
            </a:rPr>
            <a:t>MONODISCIPLINARE</a:t>
          </a:r>
        </a:p>
        <a:p>
          <a:r>
            <a:rPr lang="it-IT" sz="2000" dirty="0">
              <a:solidFill>
                <a:srgbClr val="0070C0"/>
              </a:solidFill>
            </a:rPr>
            <a:t>(ESERCIZIO </a:t>
          </a:r>
          <a:r>
            <a:rPr lang="it-IT" sz="2000" dirty="0" err="1">
              <a:solidFill>
                <a:srgbClr val="0070C0"/>
              </a:solidFill>
            </a:rPr>
            <a:t>DI</a:t>
          </a:r>
          <a:r>
            <a:rPr lang="it-IT" sz="2000" dirty="0">
              <a:solidFill>
                <a:srgbClr val="0070C0"/>
              </a:solidFill>
            </a:rPr>
            <a:t> UNA SOLA ATTIVITÀ PROFESSIONALE)</a:t>
          </a:r>
        </a:p>
      </dgm:t>
    </dgm:pt>
    <dgm:pt modelId="{994E1FDC-3408-D349-9078-28865F87EA62}" type="parTrans" cxnId="{0070B074-A852-C445-A407-9CFFED09A2D0}">
      <dgm:prSet/>
      <dgm:spPr/>
      <dgm:t>
        <a:bodyPr/>
        <a:lstStyle/>
        <a:p>
          <a:endParaRPr lang="it-IT"/>
        </a:p>
      </dgm:t>
    </dgm:pt>
    <dgm:pt modelId="{CEFBD584-54CF-A94E-B834-7FF139FDD57B}" type="sibTrans" cxnId="{0070B074-A852-C445-A407-9CFFED09A2D0}">
      <dgm:prSet/>
      <dgm:spPr/>
      <dgm:t>
        <a:bodyPr/>
        <a:lstStyle/>
        <a:p>
          <a:endParaRPr lang="it-IT"/>
        </a:p>
      </dgm:t>
    </dgm:pt>
    <dgm:pt modelId="{C91A2306-B338-FA43-AC15-89ECE3D6CF7C}">
      <dgm:prSet phldrT="[Testo]" custT="1"/>
      <dgm:spPr/>
      <dgm:t>
        <a:bodyPr/>
        <a:lstStyle/>
        <a:p>
          <a:r>
            <a:rPr lang="it-IT" sz="2000" dirty="0">
              <a:solidFill>
                <a:srgbClr val="0070C0"/>
              </a:solidFill>
            </a:rPr>
            <a:t>MULTIDISCIPLINARE</a:t>
          </a:r>
        </a:p>
        <a:p>
          <a:r>
            <a:rPr lang="it-IT" sz="2000" dirty="0">
              <a:solidFill>
                <a:srgbClr val="0070C0"/>
              </a:solidFill>
            </a:rPr>
            <a:t>(ESERCIZIO </a:t>
          </a:r>
          <a:r>
            <a:rPr lang="it-IT" sz="2000" dirty="0" err="1">
              <a:solidFill>
                <a:srgbClr val="0070C0"/>
              </a:solidFill>
            </a:rPr>
            <a:t>DI</a:t>
          </a:r>
          <a:r>
            <a:rPr lang="it-IT" sz="2000" dirty="0">
              <a:solidFill>
                <a:srgbClr val="0070C0"/>
              </a:solidFill>
            </a:rPr>
            <a:t> PIÙ ATTIVITÀ PROFESSIONALI)</a:t>
          </a:r>
        </a:p>
      </dgm:t>
    </dgm:pt>
    <dgm:pt modelId="{249A819F-DFBB-A548-B0ED-926F18EEA1B0}" type="parTrans" cxnId="{55F80661-714C-884B-9C4A-E87CDF683608}">
      <dgm:prSet/>
      <dgm:spPr/>
      <dgm:t>
        <a:bodyPr/>
        <a:lstStyle/>
        <a:p>
          <a:endParaRPr lang="it-IT"/>
        </a:p>
      </dgm:t>
    </dgm:pt>
    <dgm:pt modelId="{DFB7F54D-784E-E74E-9CFF-7B2F07CAFCD8}" type="sibTrans" cxnId="{55F80661-714C-884B-9C4A-E87CDF683608}">
      <dgm:prSet/>
      <dgm:spPr/>
      <dgm:t>
        <a:bodyPr/>
        <a:lstStyle/>
        <a:p>
          <a:endParaRPr lang="it-IT"/>
        </a:p>
      </dgm:t>
    </dgm:pt>
    <dgm:pt modelId="{6A2B05AD-941F-F940-8A15-57F38C1486CB}" type="pres">
      <dgm:prSet presAssocID="{A582101D-D4C3-2544-B35E-CB804C07BFFA}" presName="hierChild1" presStyleCnt="0">
        <dgm:presLayoutVars>
          <dgm:chPref val="1"/>
          <dgm:dir/>
          <dgm:animOne val="branch"/>
          <dgm:animLvl val="lvl"/>
          <dgm:resizeHandles/>
        </dgm:presLayoutVars>
      </dgm:prSet>
      <dgm:spPr/>
      <dgm:t>
        <a:bodyPr/>
        <a:lstStyle/>
        <a:p>
          <a:endParaRPr lang="it-IT"/>
        </a:p>
      </dgm:t>
    </dgm:pt>
    <dgm:pt modelId="{9409D06F-6BC1-9C43-BCAC-77814626AAA8}" type="pres">
      <dgm:prSet presAssocID="{A6966BF2-9819-1A4D-AFB3-045611E0C890}" presName="hierRoot1" presStyleCnt="0"/>
      <dgm:spPr/>
    </dgm:pt>
    <dgm:pt modelId="{668EBCD6-BC04-6B46-8D81-0EA44070007F}" type="pres">
      <dgm:prSet presAssocID="{A6966BF2-9819-1A4D-AFB3-045611E0C890}" presName="composite" presStyleCnt="0"/>
      <dgm:spPr/>
    </dgm:pt>
    <dgm:pt modelId="{79AAD2A7-B777-D94D-B631-BECBC38B44A2}" type="pres">
      <dgm:prSet presAssocID="{A6966BF2-9819-1A4D-AFB3-045611E0C890}" presName="background" presStyleLbl="node0" presStyleIdx="0" presStyleCnt="1"/>
      <dgm:spPr/>
    </dgm:pt>
    <dgm:pt modelId="{512BF23C-5BE8-F744-B5BB-EBA301F62052}" type="pres">
      <dgm:prSet presAssocID="{A6966BF2-9819-1A4D-AFB3-045611E0C890}" presName="text" presStyleLbl="fgAcc0" presStyleIdx="0" presStyleCnt="1" custScaleX="223671">
        <dgm:presLayoutVars>
          <dgm:chPref val="3"/>
        </dgm:presLayoutVars>
      </dgm:prSet>
      <dgm:spPr/>
      <dgm:t>
        <a:bodyPr/>
        <a:lstStyle/>
        <a:p>
          <a:endParaRPr lang="it-IT"/>
        </a:p>
      </dgm:t>
    </dgm:pt>
    <dgm:pt modelId="{8CFDE760-02D7-4545-B8E2-BD381F194F02}" type="pres">
      <dgm:prSet presAssocID="{A6966BF2-9819-1A4D-AFB3-045611E0C890}" presName="hierChild2" presStyleCnt="0"/>
      <dgm:spPr/>
    </dgm:pt>
    <dgm:pt modelId="{38AB7404-3019-424A-BF86-C5DE1DA05D41}" type="pres">
      <dgm:prSet presAssocID="{994E1FDC-3408-D349-9078-28865F87EA62}" presName="Name10" presStyleLbl="parChTrans1D2" presStyleIdx="0" presStyleCnt="2"/>
      <dgm:spPr/>
      <dgm:t>
        <a:bodyPr/>
        <a:lstStyle/>
        <a:p>
          <a:endParaRPr lang="it-IT"/>
        </a:p>
      </dgm:t>
    </dgm:pt>
    <dgm:pt modelId="{80584F94-767C-A54C-B308-775E19CA3343}" type="pres">
      <dgm:prSet presAssocID="{6CD526CA-2B98-1148-9BDD-F11375662999}" presName="hierRoot2" presStyleCnt="0"/>
      <dgm:spPr/>
    </dgm:pt>
    <dgm:pt modelId="{147FC580-FB4D-3742-BDA3-7C650517F847}" type="pres">
      <dgm:prSet presAssocID="{6CD526CA-2B98-1148-9BDD-F11375662999}" presName="composite2" presStyleCnt="0"/>
      <dgm:spPr/>
    </dgm:pt>
    <dgm:pt modelId="{20344BE0-B651-F343-BD42-D1126F8111E4}" type="pres">
      <dgm:prSet presAssocID="{6CD526CA-2B98-1148-9BDD-F11375662999}" presName="background2" presStyleLbl="node2" presStyleIdx="0" presStyleCnt="2"/>
      <dgm:spPr/>
    </dgm:pt>
    <dgm:pt modelId="{5213E7E2-9C82-7642-A604-D544B574E71B}" type="pres">
      <dgm:prSet presAssocID="{6CD526CA-2B98-1148-9BDD-F11375662999}" presName="text2" presStyleLbl="fgAcc2" presStyleIdx="0" presStyleCnt="2" custScaleX="162803" custLinFactNeighborX="-35586">
        <dgm:presLayoutVars>
          <dgm:chPref val="3"/>
        </dgm:presLayoutVars>
      </dgm:prSet>
      <dgm:spPr/>
      <dgm:t>
        <a:bodyPr/>
        <a:lstStyle/>
        <a:p>
          <a:endParaRPr lang="it-IT"/>
        </a:p>
      </dgm:t>
    </dgm:pt>
    <dgm:pt modelId="{A0E3A0F3-2207-D540-942C-8B6675C3065B}" type="pres">
      <dgm:prSet presAssocID="{6CD526CA-2B98-1148-9BDD-F11375662999}" presName="hierChild3" presStyleCnt="0"/>
      <dgm:spPr/>
    </dgm:pt>
    <dgm:pt modelId="{3C9C93A6-9839-054F-9D2C-3A546DA327B3}" type="pres">
      <dgm:prSet presAssocID="{249A819F-DFBB-A548-B0ED-926F18EEA1B0}" presName="Name10" presStyleLbl="parChTrans1D2" presStyleIdx="1" presStyleCnt="2"/>
      <dgm:spPr/>
      <dgm:t>
        <a:bodyPr/>
        <a:lstStyle/>
        <a:p>
          <a:endParaRPr lang="it-IT"/>
        </a:p>
      </dgm:t>
    </dgm:pt>
    <dgm:pt modelId="{A42E1B91-EA71-0943-9935-721020C113D1}" type="pres">
      <dgm:prSet presAssocID="{C91A2306-B338-FA43-AC15-89ECE3D6CF7C}" presName="hierRoot2" presStyleCnt="0"/>
      <dgm:spPr/>
    </dgm:pt>
    <dgm:pt modelId="{C7920CED-35DE-234D-9510-EF87BCEE6B3A}" type="pres">
      <dgm:prSet presAssocID="{C91A2306-B338-FA43-AC15-89ECE3D6CF7C}" presName="composite2" presStyleCnt="0"/>
      <dgm:spPr/>
    </dgm:pt>
    <dgm:pt modelId="{C2D7A403-8FBF-FC44-B601-3FE5DC4D4886}" type="pres">
      <dgm:prSet presAssocID="{C91A2306-B338-FA43-AC15-89ECE3D6CF7C}" presName="background2" presStyleLbl="node2" presStyleIdx="1" presStyleCnt="2"/>
      <dgm:spPr/>
    </dgm:pt>
    <dgm:pt modelId="{67C795F7-8089-1C4D-8DF1-E3B5F569060B}" type="pres">
      <dgm:prSet presAssocID="{C91A2306-B338-FA43-AC15-89ECE3D6CF7C}" presName="text2" presStyleLbl="fgAcc2" presStyleIdx="1" presStyleCnt="2" custScaleX="162804" custLinFactNeighborX="23487" custLinFactNeighborY="-5797">
        <dgm:presLayoutVars>
          <dgm:chPref val="3"/>
        </dgm:presLayoutVars>
      </dgm:prSet>
      <dgm:spPr/>
      <dgm:t>
        <a:bodyPr/>
        <a:lstStyle/>
        <a:p>
          <a:endParaRPr lang="it-IT"/>
        </a:p>
      </dgm:t>
    </dgm:pt>
    <dgm:pt modelId="{08784F5B-9C8A-724C-9BF3-1AE6F7AD0917}" type="pres">
      <dgm:prSet presAssocID="{C91A2306-B338-FA43-AC15-89ECE3D6CF7C}" presName="hierChild3" presStyleCnt="0"/>
      <dgm:spPr/>
    </dgm:pt>
  </dgm:ptLst>
  <dgm:cxnLst>
    <dgm:cxn modelId="{05CEFB2A-D1BB-534E-A209-89DD111D0E63}" type="presOf" srcId="{A6966BF2-9819-1A4D-AFB3-045611E0C890}" destId="{512BF23C-5BE8-F744-B5BB-EBA301F62052}" srcOrd="0" destOrd="0" presId="urn:microsoft.com/office/officeart/2005/8/layout/hierarchy1"/>
    <dgm:cxn modelId="{F547C265-B81B-9841-AE9E-A0E90A840640}" type="presOf" srcId="{994E1FDC-3408-D349-9078-28865F87EA62}" destId="{38AB7404-3019-424A-BF86-C5DE1DA05D41}" srcOrd="0" destOrd="0" presId="urn:microsoft.com/office/officeart/2005/8/layout/hierarchy1"/>
    <dgm:cxn modelId="{CBA203BC-72DD-0641-AD88-1561DD26EA55}" type="presOf" srcId="{A582101D-D4C3-2544-B35E-CB804C07BFFA}" destId="{6A2B05AD-941F-F940-8A15-57F38C1486CB}" srcOrd="0" destOrd="0" presId="urn:microsoft.com/office/officeart/2005/8/layout/hierarchy1"/>
    <dgm:cxn modelId="{7700B306-25C7-D345-A222-EBC9769698A0}" type="presOf" srcId="{C91A2306-B338-FA43-AC15-89ECE3D6CF7C}" destId="{67C795F7-8089-1C4D-8DF1-E3B5F569060B}" srcOrd="0" destOrd="0" presId="urn:microsoft.com/office/officeart/2005/8/layout/hierarchy1"/>
    <dgm:cxn modelId="{DCA18D59-4E7A-C947-A119-8D62383ED245}" type="presOf" srcId="{249A819F-DFBB-A548-B0ED-926F18EEA1B0}" destId="{3C9C93A6-9839-054F-9D2C-3A546DA327B3}" srcOrd="0" destOrd="0" presId="urn:microsoft.com/office/officeart/2005/8/layout/hierarchy1"/>
    <dgm:cxn modelId="{22AEF67F-DCC2-914D-8D39-8452CB6E6B7F}" srcId="{A582101D-D4C3-2544-B35E-CB804C07BFFA}" destId="{A6966BF2-9819-1A4D-AFB3-045611E0C890}" srcOrd="0" destOrd="0" parTransId="{5ABF79B0-B36A-4D46-A9E0-17C82B44291A}" sibTransId="{8D08B9A3-8D6A-1D49-9799-51C790A0F6BE}"/>
    <dgm:cxn modelId="{BF8CF178-908B-6C4E-A6A8-DBB313582A07}" type="presOf" srcId="{6CD526CA-2B98-1148-9BDD-F11375662999}" destId="{5213E7E2-9C82-7642-A604-D544B574E71B}" srcOrd="0" destOrd="0" presId="urn:microsoft.com/office/officeart/2005/8/layout/hierarchy1"/>
    <dgm:cxn modelId="{0070B074-A852-C445-A407-9CFFED09A2D0}" srcId="{A6966BF2-9819-1A4D-AFB3-045611E0C890}" destId="{6CD526CA-2B98-1148-9BDD-F11375662999}" srcOrd="0" destOrd="0" parTransId="{994E1FDC-3408-D349-9078-28865F87EA62}" sibTransId="{CEFBD584-54CF-A94E-B834-7FF139FDD57B}"/>
    <dgm:cxn modelId="{55F80661-714C-884B-9C4A-E87CDF683608}" srcId="{A6966BF2-9819-1A4D-AFB3-045611E0C890}" destId="{C91A2306-B338-FA43-AC15-89ECE3D6CF7C}" srcOrd="1" destOrd="0" parTransId="{249A819F-DFBB-A548-B0ED-926F18EEA1B0}" sibTransId="{DFB7F54D-784E-E74E-9CFF-7B2F07CAFCD8}"/>
    <dgm:cxn modelId="{3D635F6E-AA1C-5242-AA10-22BF192EA370}" type="presParOf" srcId="{6A2B05AD-941F-F940-8A15-57F38C1486CB}" destId="{9409D06F-6BC1-9C43-BCAC-77814626AAA8}" srcOrd="0" destOrd="0" presId="urn:microsoft.com/office/officeart/2005/8/layout/hierarchy1"/>
    <dgm:cxn modelId="{C29D0151-AC6C-4B4A-B34E-3DE29BE4590C}" type="presParOf" srcId="{9409D06F-6BC1-9C43-BCAC-77814626AAA8}" destId="{668EBCD6-BC04-6B46-8D81-0EA44070007F}" srcOrd="0" destOrd="0" presId="urn:microsoft.com/office/officeart/2005/8/layout/hierarchy1"/>
    <dgm:cxn modelId="{38AC652F-ACF0-094A-939E-CA916743B126}" type="presParOf" srcId="{668EBCD6-BC04-6B46-8D81-0EA44070007F}" destId="{79AAD2A7-B777-D94D-B631-BECBC38B44A2}" srcOrd="0" destOrd="0" presId="urn:microsoft.com/office/officeart/2005/8/layout/hierarchy1"/>
    <dgm:cxn modelId="{4ECACA6F-2F9A-2D4E-9A13-35BDB83D4A68}" type="presParOf" srcId="{668EBCD6-BC04-6B46-8D81-0EA44070007F}" destId="{512BF23C-5BE8-F744-B5BB-EBA301F62052}" srcOrd="1" destOrd="0" presId="urn:microsoft.com/office/officeart/2005/8/layout/hierarchy1"/>
    <dgm:cxn modelId="{45632CC6-24F9-A441-8263-5F7B4956BC3A}" type="presParOf" srcId="{9409D06F-6BC1-9C43-BCAC-77814626AAA8}" destId="{8CFDE760-02D7-4545-B8E2-BD381F194F02}" srcOrd="1" destOrd="0" presId="urn:microsoft.com/office/officeart/2005/8/layout/hierarchy1"/>
    <dgm:cxn modelId="{2FC3A90B-0021-714C-B929-AF0050B6049A}" type="presParOf" srcId="{8CFDE760-02D7-4545-B8E2-BD381F194F02}" destId="{38AB7404-3019-424A-BF86-C5DE1DA05D41}" srcOrd="0" destOrd="0" presId="urn:microsoft.com/office/officeart/2005/8/layout/hierarchy1"/>
    <dgm:cxn modelId="{08371E3C-2A46-1D45-9B4D-136027E53FE1}" type="presParOf" srcId="{8CFDE760-02D7-4545-B8E2-BD381F194F02}" destId="{80584F94-767C-A54C-B308-775E19CA3343}" srcOrd="1" destOrd="0" presId="urn:microsoft.com/office/officeart/2005/8/layout/hierarchy1"/>
    <dgm:cxn modelId="{34F5E17A-AFA0-A047-8BF8-F5BDD3D68FA6}" type="presParOf" srcId="{80584F94-767C-A54C-B308-775E19CA3343}" destId="{147FC580-FB4D-3742-BDA3-7C650517F847}" srcOrd="0" destOrd="0" presId="urn:microsoft.com/office/officeart/2005/8/layout/hierarchy1"/>
    <dgm:cxn modelId="{886BF5F5-750A-4B43-B142-B4AB2ECB2644}" type="presParOf" srcId="{147FC580-FB4D-3742-BDA3-7C650517F847}" destId="{20344BE0-B651-F343-BD42-D1126F8111E4}" srcOrd="0" destOrd="0" presId="urn:microsoft.com/office/officeart/2005/8/layout/hierarchy1"/>
    <dgm:cxn modelId="{3611E4DF-2C4C-C746-9DE6-284E301F7289}" type="presParOf" srcId="{147FC580-FB4D-3742-BDA3-7C650517F847}" destId="{5213E7E2-9C82-7642-A604-D544B574E71B}" srcOrd="1" destOrd="0" presId="urn:microsoft.com/office/officeart/2005/8/layout/hierarchy1"/>
    <dgm:cxn modelId="{535DEC61-5B64-274E-86DE-70F4526F25A5}" type="presParOf" srcId="{80584F94-767C-A54C-B308-775E19CA3343}" destId="{A0E3A0F3-2207-D540-942C-8B6675C3065B}" srcOrd="1" destOrd="0" presId="urn:microsoft.com/office/officeart/2005/8/layout/hierarchy1"/>
    <dgm:cxn modelId="{7C2C8B8C-804F-DE4C-A6B4-B887133405C7}" type="presParOf" srcId="{8CFDE760-02D7-4545-B8E2-BD381F194F02}" destId="{3C9C93A6-9839-054F-9D2C-3A546DA327B3}" srcOrd="2" destOrd="0" presId="urn:microsoft.com/office/officeart/2005/8/layout/hierarchy1"/>
    <dgm:cxn modelId="{E2629DE0-CDE9-6346-BE5E-54D446074EFB}" type="presParOf" srcId="{8CFDE760-02D7-4545-B8E2-BD381F194F02}" destId="{A42E1B91-EA71-0943-9935-721020C113D1}" srcOrd="3" destOrd="0" presId="urn:microsoft.com/office/officeart/2005/8/layout/hierarchy1"/>
    <dgm:cxn modelId="{097447C0-2EB6-CC46-984C-0899F54F9AD6}" type="presParOf" srcId="{A42E1B91-EA71-0943-9935-721020C113D1}" destId="{C7920CED-35DE-234D-9510-EF87BCEE6B3A}" srcOrd="0" destOrd="0" presId="urn:microsoft.com/office/officeart/2005/8/layout/hierarchy1"/>
    <dgm:cxn modelId="{D9D4CE47-61D3-C149-86FD-A5EF37C633E2}" type="presParOf" srcId="{C7920CED-35DE-234D-9510-EF87BCEE6B3A}" destId="{C2D7A403-8FBF-FC44-B601-3FE5DC4D4886}" srcOrd="0" destOrd="0" presId="urn:microsoft.com/office/officeart/2005/8/layout/hierarchy1"/>
    <dgm:cxn modelId="{E1B59439-9E74-B34B-A6A7-A469B5D48B16}" type="presParOf" srcId="{C7920CED-35DE-234D-9510-EF87BCEE6B3A}" destId="{67C795F7-8089-1C4D-8DF1-E3B5F569060B}" srcOrd="1" destOrd="0" presId="urn:microsoft.com/office/officeart/2005/8/layout/hierarchy1"/>
    <dgm:cxn modelId="{E4B4D3D3-936E-5C49-8306-9DDE4950765D}" type="presParOf" srcId="{A42E1B91-EA71-0943-9935-721020C113D1}" destId="{08784F5B-9C8A-724C-9BF3-1AE6F7AD0917}" srcOrd="1" destOrd="0" presId="urn:microsoft.com/office/officeart/2005/8/layout/hierarchy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6B0109-7244-474E-9A1F-11F80A28A04D}"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it-IT"/>
        </a:p>
      </dgm:t>
    </dgm:pt>
    <dgm:pt modelId="{8081D41A-3B4D-6C46-949F-A5EE79D5747D}">
      <dgm:prSet phldrT="[Testo]" custT="1"/>
      <dgm:spPr>
        <a:ln>
          <a:solidFill>
            <a:srgbClr val="00B0F0"/>
          </a:solidFill>
        </a:ln>
      </dgm:spPr>
      <dgm:t>
        <a:bodyPr/>
        <a:lstStyle/>
        <a:p>
          <a:r>
            <a:rPr lang="it-IT" sz="2000" dirty="0"/>
            <a:t>PROFESSIONISTI</a:t>
          </a:r>
        </a:p>
      </dgm:t>
    </dgm:pt>
    <dgm:pt modelId="{C46F0098-5FD5-DE49-8E81-0803BE039EA4}" type="parTrans" cxnId="{3C5BBD4B-22D7-F64A-9F05-780B45492564}">
      <dgm:prSet/>
      <dgm:spPr/>
      <dgm:t>
        <a:bodyPr/>
        <a:lstStyle/>
        <a:p>
          <a:endParaRPr lang="it-IT"/>
        </a:p>
      </dgm:t>
    </dgm:pt>
    <dgm:pt modelId="{88B90145-5E49-C544-9926-8C315C07FD5A}" type="sibTrans" cxnId="{3C5BBD4B-22D7-F64A-9F05-780B45492564}">
      <dgm:prSet/>
      <dgm:spPr/>
      <dgm:t>
        <a:bodyPr/>
        <a:lstStyle/>
        <a:p>
          <a:endParaRPr lang="it-IT"/>
        </a:p>
      </dgm:t>
    </dgm:pt>
    <dgm:pt modelId="{7512FFC3-4D6C-B144-AB77-7ECAFA43FBE2}">
      <dgm:prSet phldrT="[Testo]" custT="1"/>
      <dgm:spPr>
        <a:ln>
          <a:solidFill>
            <a:srgbClr val="00B0F0">
              <a:alpha val="90000"/>
            </a:srgbClr>
          </a:solidFill>
        </a:ln>
      </dgm:spPr>
      <dgm:t>
        <a:bodyPr/>
        <a:lstStyle/>
        <a:p>
          <a:pPr algn="ctr">
            <a:buNone/>
          </a:pPr>
          <a:r>
            <a:rPr lang="it-IT" sz="1800" dirty="0">
              <a:solidFill>
                <a:srgbClr val="0070C0"/>
              </a:solidFill>
            </a:rPr>
            <a:t>REDDITO </a:t>
          </a:r>
          <a:r>
            <a:rPr lang="it-IT" sz="1800" dirty="0" err="1">
              <a:solidFill>
                <a:srgbClr val="0070C0"/>
              </a:solidFill>
            </a:rPr>
            <a:t>DI</a:t>
          </a:r>
          <a:r>
            <a:rPr lang="it-IT" sz="1800" dirty="0">
              <a:solidFill>
                <a:srgbClr val="0070C0"/>
              </a:solidFill>
            </a:rPr>
            <a:t> LAVORO AUTONOMO</a:t>
          </a:r>
        </a:p>
      </dgm:t>
    </dgm:pt>
    <dgm:pt modelId="{AB55A428-8231-9548-AA74-ADE442F12E43}" type="parTrans" cxnId="{E00122F6-581C-7D49-8475-34C71E598208}">
      <dgm:prSet/>
      <dgm:spPr/>
      <dgm:t>
        <a:bodyPr/>
        <a:lstStyle/>
        <a:p>
          <a:endParaRPr lang="it-IT"/>
        </a:p>
      </dgm:t>
    </dgm:pt>
    <dgm:pt modelId="{A7FFBE1F-A232-F040-9500-5A8FD274B5E5}" type="sibTrans" cxnId="{E00122F6-581C-7D49-8475-34C71E598208}">
      <dgm:prSet/>
      <dgm:spPr/>
      <dgm:t>
        <a:bodyPr/>
        <a:lstStyle/>
        <a:p>
          <a:endParaRPr lang="it-IT"/>
        </a:p>
      </dgm:t>
    </dgm:pt>
    <dgm:pt modelId="{FD83885A-E533-144D-A74E-D38CE8ADC4BC}">
      <dgm:prSet phldrT="[Testo]" custT="1"/>
      <dgm:spPr>
        <a:ln>
          <a:solidFill>
            <a:srgbClr val="00B0F0"/>
          </a:solidFill>
        </a:ln>
      </dgm:spPr>
      <dgm:t>
        <a:bodyPr/>
        <a:lstStyle/>
        <a:p>
          <a:r>
            <a:rPr lang="it-IT" sz="2000" dirty="0"/>
            <a:t>SOCIETÀ</a:t>
          </a:r>
        </a:p>
      </dgm:t>
    </dgm:pt>
    <dgm:pt modelId="{E758D499-7837-8245-93DE-9460841DD9A4}" type="parTrans" cxnId="{17CA8736-859E-AD41-806D-84F87C0EC058}">
      <dgm:prSet/>
      <dgm:spPr/>
      <dgm:t>
        <a:bodyPr/>
        <a:lstStyle/>
        <a:p>
          <a:endParaRPr lang="it-IT"/>
        </a:p>
      </dgm:t>
    </dgm:pt>
    <dgm:pt modelId="{7EBA13E4-F9A6-8544-A594-DBAE813688C9}" type="sibTrans" cxnId="{17CA8736-859E-AD41-806D-84F87C0EC058}">
      <dgm:prSet/>
      <dgm:spPr/>
      <dgm:t>
        <a:bodyPr/>
        <a:lstStyle/>
        <a:p>
          <a:endParaRPr lang="it-IT"/>
        </a:p>
      </dgm:t>
    </dgm:pt>
    <dgm:pt modelId="{CB44F0FE-A2E3-2044-92CD-CB455725B239}">
      <dgm:prSet phldrT="[Testo]" custT="1"/>
      <dgm:spPr>
        <a:ln>
          <a:solidFill>
            <a:srgbClr val="00B0F0">
              <a:alpha val="90000"/>
            </a:srgbClr>
          </a:solidFill>
        </a:ln>
      </dgm:spPr>
      <dgm:t>
        <a:bodyPr/>
        <a:lstStyle/>
        <a:p>
          <a:pPr algn="l">
            <a:buFont typeface="Arial" panose="020B0604020202020204" pitchFamily="34" charset="0"/>
            <a:buNone/>
          </a:pPr>
          <a:endParaRPr lang="it-IT" sz="1800" dirty="0">
            <a:solidFill>
              <a:srgbClr val="0070C0"/>
            </a:solidFill>
          </a:endParaRPr>
        </a:p>
      </dgm:t>
    </dgm:pt>
    <dgm:pt modelId="{D55348A6-1E04-1C4C-AA69-5FCD41D7D527}" type="parTrans" cxnId="{B59B035E-69E1-0849-9C81-5CA8ED49D9AE}">
      <dgm:prSet/>
      <dgm:spPr/>
      <dgm:t>
        <a:bodyPr/>
        <a:lstStyle/>
        <a:p>
          <a:endParaRPr lang="it-IT"/>
        </a:p>
      </dgm:t>
    </dgm:pt>
    <dgm:pt modelId="{DBB2A941-BB5A-634D-B90F-2F5884A373EE}" type="sibTrans" cxnId="{B59B035E-69E1-0849-9C81-5CA8ED49D9AE}">
      <dgm:prSet/>
      <dgm:spPr/>
      <dgm:t>
        <a:bodyPr/>
        <a:lstStyle/>
        <a:p>
          <a:endParaRPr lang="it-IT"/>
        </a:p>
      </dgm:t>
    </dgm:pt>
    <dgm:pt modelId="{91431E1D-433B-FE4C-8FBE-1D09B1431B2B}">
      <dgm:prSet phldrT="[Testo]" custT="1"/>
      <dgm:spPr>
        <a:ln>
          <a:solidFill>
            <a:srgbClr val="00B0F0">
              <a:alpha val="90000"/>
            </a:srgbClr>
          </a:solidFill>
        </a:ln>
      </dgm:spPr>
      <dgm:t>
        <a:bodyPr/>
        <a:lstStyle/>
        <a:p>
          <a:pPr algn="ctr">
            <a:buNone/>
          </a:pPr>
          <a:r>
            <a:rPr lang="it-IT" sz="1800" dirty="0">
              <a:solidFill>
                <a:srgbClr val="0070C0"/>
              </a:solidFill>
            </a:rPr>
            <a:t>PRINCIPIO </a:t>
          </a:r>
          <a:r>
            <a:rPr lang="it-IT" sz="1800" dirty="0" err="1">
              <a:solidFill>
                <a:srgbClr val="0070C0"/>
              </a:solidFill>
            </a:rPr>
            <a:t>DI</a:t>
          </a:r>
          <a:r>
            <a:rPr lang="it-IT" sz="1800" dirty="0">
              <a:solidFill>
                <a:srgbClr val="0070C0"/>
              </a:solidFill>
            </a:rPr>
            <a:t> CASSA</a:t>
          </a:r>
        </a:p>
      </dgm:t>
    </dgm:pt>
    <dgm:pt modelId="{9649B10F-89A9-5F46-ADCF-312873B7F756}" type="parTrans" cxnId="{D9C939E5-997D-DB4B-ADC6-C8749BE6015E}">
      <dgm:prSet/>
      <dgm:spPr/>
      <dgm:t>
        <a:bodyPr/>
        <a:lstStyle/>
        <a:p>
          <a:endParaRPr lang="it-IT"/>
        </a:p>
      </dgm:t>
    </dgm:pt>
    <dgm:pt modelId="{CFF5DCEE-3147-8A4D-94B5-73D62135959B}" type="sibTrans" cxnId="{D9C939E5-997D-DB4B-ADC6-C8749BE6015E}">
      <dgm:prSet/>
      <dgm:spPr/>
      <dgm:t>
        <a:bodyPr/>
        <a:lstStyle/>
        <a:p>
          <a:endParaRPr lang="it-IT"/>
        </a:p>
      </dgm:t>
    </dgm:pt>
    <dgm:pt modelId="{8D5FBC09-A17F-0B49-9DEA-972A9387DD5D}">
      <dgm:prSet phldrT="[Testo]" custT="1"/>
      <dgm:spPr>
        <a:ln>
          <a:solidFill>
            <a:srgbClr val="00B0F0">
              <a:alpha val="90000"/>
            </a:srgbClr>
          </a:solidFill>
        </a:ln>
      </dgm:spPr>
      <dgm:t>
        <a:bodyPr/>
        <a:lstStyle/>
        <a:p>
          <a:pPr algn="ctr">
            <a:buNone/>
          </a:pPr>
          <a:endParaRPr lang="it-IT" sz="1800" dirty="0">
            <a:solidFill>
              <a:srgbClr val="0070C0"/>
            </a:solidFill>
          </a:endParaRPr>
        </a:p>
      </dgm:t>
    </dgm:pt>
    <dgm:pt modelId="{707F8028-5EB1-DF40-8E80-AD2FB0ADFE9E}" type="parTrans" cxnId="{5E60B2A7-52CE-CB41-88E3-F04560CFFF05}">
      <dgm:prSet/>
      <dgm:spPr/>
      <dgm:t>
        <a:bodyPr/>
        <a:lstStyle/>
        <a:p>
          <a:endParaRPr lang="it-IT"/>
        </a:p>
      </dgm:t>
    </dgm:pt>
    <dgm:pt modelId="{501B0DA2-A596-D047-8E4A-1CE6C197D43D}" type="sibTrans" cxnId="{5E60B2A7-52CE-CB41-88E3-F04560CFFF05}">
      <dgm:prSet/>
      <dgm:spPr/>
      <dgm:t>
        <a:bodyPr/>
        <a:lstStyle/>
        <a:p>
          <a:endParaRPr lang="it-IT"/>
        </a:p>
      </dgm:t>
    </dgm:pt>
    <dgm:pt modelId="{3B58B064-C10A-B346-B24F-75F99A588A4E}">
      <dgm:prSet phldrT="[Testo]" custT="1"/>
      <dgm:spPr>
        <a:ln>
          <a:solidFill>
            <a:srgbClr val="00B0F0">
              <a:alpha val="90000"/>
            </a:srgbClr>
          </a:solidFill>
        </a:ln>
      </dgm:spPr>
      <dgm:t>
        <a:bodyPr/>
        <a:lstStyle/>
        <a:p>
          <a:pPr algn="ctr">
            <a:buNone/>
          </a:pPr>
          <a:endParaRPr lang="it-IT" sz="1800" dirty="0">
            <a:solidFill>
              <a:srgbClr val="0070C0"/>
            </a:solidFill>
          </a:endParaRPr>
        </a:p>
      </dgm:t>
    </dgm:pt>
    <dgm:pt modelId="{763EDA34-9FC0-964E-AD6E-F5A8B2FED40B}" type="parTrans" cxnId="{A2827AD9-8676-EF41-AAE0-5668B1E9543F}">
      <dgm:prSet/>
      <dgm:spPr/>
      <dgm:t>
        <a:bodyPr/>
        <a:lstStyle/>
        <a:p>
          <a:endParaRPr lang="it-IT"/>
        </a:p>
      </dgm:t>
    </dgm:pt>
    <dgm:pt modelId="{660610B9-B3A5-8A45-995C-0F09FAFC9737}" type="sibTrans" cxnId="{A2827AD9-8676-EF41-AAE0-5668B1E9543F}">
      <dgm:prSet/>
      <dgm:spPr/>
      <dgm:t>
        <a:bodyPr/>
        <a:lstStyle/>
        <a:p>
          <a:endParaRPr lang="it-IT"/>
        </a:p>
      </dgm:t>
    </dgm:pt>
    <dgm:pt modelId="{6446BFEA-7151-C949-951D-10956AFDFBC6}">
      <dgm:prSet custT="1"/>
      <dgm:spPr>
        <a:ln>
          <a:solidFill>
            <a:srgbClr val="00B0F0">
              <a:alpha val="90000"/>
            </a:srgbClr>
          </a:solidFill>
        </a:ln>
      </dgm:spPr>
      <dgm:t>
        <a:bodyPr/>
        <a:lstStyle/>
        <a:p>
          <a:pPr algn="ctr">
            <a:buFont typeface="Arial" panose="020B0604020202020204" pitchFamily="34" charset="0"/>
            <a:buNone/>
          </a:pPr>
          <a:r>
            <a:rPr lang="it-IT" sz="1800" dirty="0">
              <a:solidFill>
                <a:srgbClr val="0070C0"/>
              </a:solidFill>
            </a:rPr>
            <a:t>REDDITO </a:t>
          </a:r>
          <a:r>
            <a:rPr lang="it-IT" sz="1800" dirty="0" err="1">
              <a:solidFill>
                <a:srgbClr val="0070C0"/>
              </a:solidFill>
            </a:rPr>
            <a:t>DI</a:t>
          </a:r>
          <a:r>
            <a:rPr lang="it-IT" sz="1800" dirty="0">
              <a:solidFill>
                <a:srgbClr val="0070C0"/>
              </a:solidFill>
            </a:rPr>
            <a:t> IMPRESA</a:t>
          </a:r>
        </a:p>
      </dgm:t>
    </dgm:pt>
    <dgm:pt modelId="{C4D2AFA9-A920-3740-A611-5FCD0A4F149F}" type="parTrans" cxnId="{3722B49C-2C8A-BA4E-9A6E-3517C412DBFF}">
      <dgm:prSet/>
      <dgm:spPr/>
      <dgm:t>
        <a:bodyPr/>
        <a:lstStyle/>
        <a:p>
          <a:endParaRPr lang="it-IT"/>
        </a:p>
      </dgm:t>
    </dgm:pt>
    <dgm:pt modelId="{37FFA38D-A822-344F-BBF1-54E2F5CE2C10}" type="sibTrans" cxnId="{3722B49C-2C8A-BA4E-9A6E-3517C412DBFF}">
      <dgm:prSet/>
      <dgm:spPr/>
      <dgm:t>
        <a:bodyPr/>
        <a:lstStyle/>
        <a:p>
          <a:endParaRPr lang="it-IT"/>
        </a:p>
      </dgm:t>
    </dgm:pt>
    <dgm:pt modelId="{60A40F84-6BCA-C545-84AE-3EBA72E6D739}">
      <dgm:prSet custT="1"/>
      <dgm:spPr>
        <a:ln>
          <a:solidFill>
            <a:srgbClr val="00B0F0">
              <a:alpha val="90000"/>
            </a:srgbClr>
          </a:solidFill>
        </a:ln>
      </dgm:spPr>
      <dgm:t>
        <a:bodyPr/>
        <a:lstStyle/>
        <a:p>
          <a:pPr algn="ctr">
            <a:buFont typeface="Arial" panose="020B0604020202020204" pitchFamily="34" charset="0"/>
            <a:buNone/>
          </a:pPr>
          <a:endParaRPr lang="it-IT" sz="1800" dirty="0">
            <a:solidFill>
              <a:srgbClr val="0070C0"/>
            </a:solidFill>
          </a:endParaRPr>
        </a:p>
      </dgm:t>
    </dgm:pt>
    <dgm:pt modelId="{FE661C7B-18BA-0540-8A8D-0C010FDE1C4C}" type="parTrans" cxnId="{5652B511-914C-4E46-8C53-4E696472F79A}">
      <dgm:prSet/>
      <dgm:spPr/>
      <dgm:t>
        <a:bodyPr/>
        <a:lstStyle/>
        <a:p>
          <a:endParaRPr lang="it-IT"/>
        </a:p>
      </dgm:t>
    </dgm:pt>
    <dgm:pt modelId="{7E578136-8A64-3E49-B9FD-D2B8B095D247}" type="sibTrans" cxnId="{5652B511-914C-4E46-8C53-4E696472F79A}">
      <dgm:prSet/>
      <dgm:spPr/>
      <dgm:t>
        <a:bodyPr/>
        <a:lstStyle/>
        <a:p>
          <a:endParaRPr lang="it-IT"/>
        </a:p>
      </dgm:t>
    </dgm:pt>
    <dgm:pt modelId="{47517B0E-97BF-B543-AA48-2FFE9D9E6C67}">
      <dgm:prSet custT="1"/>
      <dgm:spPr>
        <a:ln>
          <a:solidFill>
            <a:srgbClr val="00B0F0">
              <a:alpha val="90000"/>
            </a:srgbClr>
          </a:solidFill>
        </a:ln>
      </dgm:spPr>
      <dgm:t>
        <a:bodyPr/>
        <a:lstStyle/>
        <a:p>
          <a:pPr algn="ctr">
            <a:buFont typeface="Arial" panose="020B0604020202020204" pitchFamily="34" charset="0"/>
            <a:buNone/>
          </a:pPr>
          <a:endParaRPr lang="it-IT" sz="1800" dirty="0">
            <a:solidFill>
              <a:srgbClr val="0070C0"/>
            </a:solidFill>
          </a:endParaRPr>
        </a:p>
      </dgm:t>
    </dgm:pt>
    <dgm:pt modelId="{F387CE73-B9CA-514A-A2DD-12D62578B98D}" type="parTrans" cxnId="{DB422651-0F5B-B344-A561-38680309974E}">
      <dgm:prSet/>
      <dgm:spPr/>
      <dgm:t>
        <a:bodyPr/>
        <a:lstStyle/>
        <a:p>
          <a:endParaRPr lang="it-IT"/>
        </a:p>
      </dgm:t>
    </dgm:pt>
    <dgm:pt modelId="{4870300F-F0E3-7C4C-A8F2-90F599F9BE79}" type="sibTrans" cxnId="{DB422651-0F5B-B344-A561-38680309974E}">
      <dgm:prSet/>
      <dgm:spPr/>
      <dgm:t>
        <a:bodyPr/>
        <a:lstStyle/>
        <a:p>
          <a:endParaRPr lang="it-IT"/>
        </a:p>
      </dgm:t>
    </dgm:pt>
    <dgm:pt modelId="{EBCBCE70-1973-C049-AA1A-A55C30AA3120}">
      <dgm:prSet custT="1"/>
      <dgm:spPr>
        <a:ln>
          <a:solidFill>
            <a:srgbClr val="00B0F0">
              <a:alpha val="90000"/>
            </a:srgbClr>
          </a:solidFill>
        </a:ln>
      </dgm:spPr>
      <dgm:t>
        <a:bodyPr/>
        <a:lstStyle/>
        <a:p>
          <a:pPr algn="ctr">
            <a:buFont typeface="Arial" panose="020B0604020202020204" pitchFamily="34" charset="0"/>
            <a:buNone/>
          </a:pPr>
          <a:r>
            <a:rPr lang="it-IT" sz="1800" dirty="0">
              <a:solidFill>
                <a:srgbClr val="0070C0"/>
              </a:solidFill>
            </a:rPr>
            <a:t>PRINCIPIO </a:t>
          </a:r>
          <a:r>
            <a:rPr lang="it-IT" sz="1800" dirty="0" err="1">
              <a:solidFill>
                <a:srgbClr val="0070C0"/>
              </a:solidFill>
            </a:rPr>
            <a:t>DI</a:t>
          </a:r>
          <a:r>
            <a:rPr lang="it-IT" sz="1800" dirty="0">
              <a:solidFill>
                <a:srgbClr val="0070C0"/>
              </a:solidFill>
            </a:rPr>
            <a:t> COMPETENZA</a:t>
          </a:r>
        </a:p>
      </dgm:t>
    </dgm:pt>
    <dgm:pt modelId="{C0C98FE4-E6A9-E04A-A02D-7BEA1A70D48C}" type="parTrans" cxnId="{1BF0092D-BADE-404B-917C-82E71413DE3A}">
      <dgm:prSet/>
      <dgm:spPr/>
      <dgm:t>
        <a:bodyPr/>
        <a:lstStyle/>
        <a:p>
          <a:endParaRPr lang="it-IT"/>
        </a:p>
      </dgm:t>
    </dgm:pt>
    <dgm:pt modelId="{115029C7-2B63-8441-871E-942D786947A6}" type="sibTrans" cxnId="{1BF0092D-BADE-404B-917C-82E71413DE3A}">
      <dgm:prSet/>
      <dgm:spPr/>
      <dgm:t>
        <a:bodyPr/>
        <a:lstStyle/>
        <a:p>
          <a:endParaRPr lang="it-IT"/>
        </a:p>
      </dgm:t>
    </dgm:pt>
    <dgm:pt modelId="{4FC0B98C-44BB-DE47-8946-DC7E8D3B78A8}">
      <dgm:prSet custT="1"/>
      <dgm:spPr>
        <a:ln>
          <a:solidFill>
            <a:srgbClr val="00B0F0">
              <a:alpha val="90000"/>
            </a:srgbClr>
          </a:solidFill>
        </a:ln>
      </dgm:spPr>
      <dgm:t>
        <a:bodyPr/>
        <a:lstStyle/>
        <a:p>
          <a:pPr algn="ctr">
            <a:buFont typeface="Arial" panose="020B0604020202020204" pitchFamily="34" charset="0"/>
            <a:buNone/>
          </a:pPr>
          <a:endParaRPr lang="it-IT" sz="1800" dirty="0">
            <a:solidFill>
              <a:srgbClr val="0070C0"/>
            </a:solidFill>
          </a:endParaRPr>
        </a:p>
      </dgm:t>
    </dgm:pt>
    <dgm:pt modelId="{7872AD77-9E91-AF49-B2D1-C90498BE691A}" type="parTrans" cxnId="{9C424392-EC04-F54A-B101-6AD5E5E4130A}">
      <dgm:prSet/>
      <dgm:spPr/>
      <dgm:t>
        <a:bodyPr/>
        <a:lstStyle/>
        <a:p>
          <a:endParaRPr lang="it-IT"/>
        </a:p>
      </dgm:t>
    </dgm:pt>
    <dgm:pt modelId="{421F86FD-ECB4-3F4F-9373-ACD540E2177A}" type="sibTrans" cxnId="{9C424392-EC04-F54A-B101-6AD5E5E4130A}">
      <dgm:prSet/>
      <dgm:spPr/>
      <dgm:t>
        <a:bodyPr/>
        <a:lstStyle/>
        <a:p>
          <a:endParaRPr lang="it-IT"/>
        </a:p>
      </dgm:t>
    </dgm:pt>
    <dgm:pt modelId="{B8267794-82FA-C04E-A73E-CF7F93E61641}" type="pres">
      <dgm:prSet presAssocID="{366B0109-7244-474E-9A1F-11F80A28A04D}" presName="Name0" presStyleCnt="0">
        <dgm:presLayoutVars>
          <dgm:dir/>
          <dgm:animLvl val="lvl"/>
          <dgm:resizeHandles val="exact"/>
        </dgm:presLayoutVars>
      </dgm:prSet>
      <dgm:spPr/>
      <dgm:t>
        <a:bodyPr/>
        <a:lstStyle/>
        <a:p>
          <a:endParaRPr lang="it-IT"/>
        </a:p>
      </dgm:t>
    </dgm:pt>
    <dgm:pt modelId="{16ABECE7-02B4-E549-9B49-21F5DBC0B9BC}" type="pres">
      <dgm:prSet presAssocID="{8081D41A-3B4D-6C46-949F-A5EE79D5747D}" presName="linNode" presStyleCnt="0"/>
      <dgm:spPr/>
    </dgm:pt>
    <dgm:pt modelId="{6EFF13D7-DDDF-7141-893C-A4FDD0D51D08}" type="pres">
      <dgm:prSet presAssocID="{8081D41A-3B4D-6C46-949F-A5EE79D5747D}" presName="parentText" presStyleLbl="node1" presStyleIdx="0" presStyleCnt="2">
        <dgm:presLayoutVars>
          <dgm:chMax val="1"/>
          <dgm:bulletEnabled val="1"/>
        </dgm:presLayoutVars>
      </dgm:prSet>
      <dgm:spPr/>
      <dgm:t>
        <a:bodyPr/>
        <a:lstStyle/>
        <a:p>
          <a:endParaRPr lang="it-IT"/>
        </a:p>
      </dgm:t>
    </dgm:pt>
    <dgm:pt modelId="{94C2BC7F-56D7-E648-96C3-EAB9F58C034F}" type="pres">
      <dgm:prSet presAssocID="{8081D41A-3B4D-6C46-949F-A5EE79D5747D}" presName="descendantText" presStyleLbl="alignAccFollowNode1" presStyleIdx="0" presStyleCnt="2">
        <dgm:presLayoutVars>
          <dgm:bulletEnabled val="1"/>
        </dgm:presLayoutVars>
      </dgm:prSet>
      <dgm:spPr/>
      <dgm:t>
        <a:bodyPr/>
        <a:lstStyle/>
        <a:p>
          <a:endParaRPr lang="it-IT"/>
        </a:p>
      </dgm:t>
    </dgm:pt>
    <dgm:pt modelId="{25BC804C-BEF5-4147-AE12-EFA19198ED08}" type="pres">
      <dgm:prSet presAssocID="{88B90145-5E49-C544-9926-8C315C07FD5A}" presName="sp" presStyleCnt="0"/>
      <dgm:spPr/>
    </dgm:pt>
    <dgm:pt modelId="{05408EED-7B5D-CF42-8F0F-94EFE0A73A85}" type="pres">
      <dgm:prSet presAssocID="{FD83885A-E533-144D-A74E-D38CE8ADC4BC}" presName="linNode" presStyleCnt="0"/>
      <dgm:spPr/>
    </dgm:pt>
    <dgm:pt modelId="{2D1B60BB-2F0D-7444-A8AC-DDE68514E7A8}" type="pres">
      <dgm:prSet presAssocID="{FD83885A-E533-144D-A74E-D38CE8ADC4BC}" presName="parentText" presStyleLbl="node1" presStyleIdx="1" presStyleCnt="2" custLinFactNeighborX="-9" custLinFactNeighborY="3">
        <dgm:presLayoutVars>
          <dgm:chMax val="1"/>
          <dgm:bulletEnabled val="1"/>
        </dgm:presLayoutVars>
      </dgm:prSet>
      <dgm:spPr/>
      <dgm:t>
        <a:bodyPr/>
        <a:lstStyle/>
        <a:p>
          <a:endParaRPr lang="it-IT"/>
        </a:p>
      </dgm:t>
    </dgm:pt>
    <dgm:pt modelId="{C694F43F-C2EE-2347-876E-B24FB2F2D6AC}" type="pres">
      <dgm:prSet presAssocID="{FD83885A-E533-144D-A74E-D38CE8ADC4BC}" presName="descendantText" presStyleLbl="alignAccFollowNode1" presStyleIdx="1" presStyleCnt="2">
        <dgm:presLayoutVars>
          <dgm:bulletEnabled val="1"/>
        </dgm:presLayoutVars>
      </dgm:prSet>
      <dgm:spPr/>
      <dgm:t>
        <a:bodyPr/>
        <a:lstStyle/>
        <a:p>
          <a:endParaRPr lang="it-IT"/>
        </a:p>
      </dgm:t>
    </dgm:pt>
  </dgm:ptLst>
  <dgm:cxnLst>
    <dgm:cxn modelId="{A1E72E16-3F2A-4C4A-B26A-D2A8D8C40D23}" type="presOf" srcId="{60A40F84-6BCA-C545-84AE-3EBA72E6D739}" destId="{C694F43F-C2EE-2347-876E-B24FB2F2D6AC}" srcOrd="0" destOrd="2" presId="urn:microsoft.com/office/officeart/2005/8/layout/vList5"/>
    <dgm:cxn modelId="{3722B49C-2C8A-BA4E-9A6E-3517C412DBFF}" srcId="{FD83885A-E533-144D-A74E-D38CE8ADC4BC}" destId="{6446BFEA-7151-C949-951D-10956AFDFBC6}" srcOrd="1" destOrd="0" parTransId="{C4D2AFA9-A920-3740-A611-5FCD0A4F149F}" sibTransId="{37FFA38D-A822-344F-BBF1-54E2F5CE2C10}"/>
    <dgm:cxn modelId="{5652B511-914C-4E46-8C53-4E696472F79A}" srcId="{FD83885A-E533-144D-A74E-D38CE8ADC4BC}" destId="{60A40F84-6BCA-C545-84AE-3EBA72E6D739}" srcOrd="2" destOrd="0" parTransId="{FE661C7B-18BA-0540-8A8D-0C010FDE1C4C}" sibTransId="{7E578136-8A64-3E49-B9FD-D2B8B095D247}"/>
    <dgm:cxn modelId="{E00122F6-581C-7D49-8475-34C71E598208}" srcId="{8081D41A-3B4D-6C46-949F-A5EE79D5747D}" destId="{7512FFC3-4D6C-B144-AB77-7ECAFA43FBE2}" srcOrd="0" destOrd="0" parTransId="{AB55A428-8231-9548-AA74-ADE442F12E43}" sibTransId="{A7FFBE1F-A232-F040-9500-5A8FD274B5E5}"/>
    <dgm:cxn modelId="{6260DBB4-A35C-F446-904C-DDE9B3EFBC52}" type="presOf" srcId="{8D5FBC09-A17F-0B49-9DEA-972A9387DD5D}" destId="{94C2BC7F-56D7-E648-96C3-EAB9F58C034F}" srcOrd="0" destOrd="1" presId="urn:microsoft.com/office/officeart/2005/8/layout/vList5"/>
    <dgm:cxn modelId="{9C7EF748-A20E-9243-99C3-BAFDFA28B6CF}" type="presOf" srcId="{7512FFC3-4D6C-B144-AB77-7ECAFA43FBE2}" destId="{94C2BC7F-56D7-E648-96C3-EAB9F58C034F}" srcOrd="0" destOrd="0" presId="urn:microsoft.com/office/officeart/2005/8/layout/vList5"/>
    <dgm:cxn modelId="{1BF0092D-BADE-404B-917C-82E71413DE3A}" srcId="{FD83885A-E533-144D-A74E-D38CE8ADC4BC}" destId="{EBCBCE70-1973-C049-AA1A-A55C30AA3120}" srcOrd="4" destOrd="0" parTransId="{C0C98FE4-E6A9-E04A-A02D-7BEA1A70D48C}" sibTransId="{115029C7-2B63-8441-871E-942D786947A6}"/>
    <dgm:cxn modelId="{3F308C8B-C3FA-AE4C-AF0E-97FE6B7DC5DA}" type="presOf" srcId="{8081D41A-3B4D-6C46-949F-A5EE79D5747D}" destId="{6EFF13D7-DDDF-7141-893C-A4FDD0D51D08}" srcOrd="0" destOrd="0" presId="urn:microsoft.com/office/officeart/2005/8/layout/vList5"/>
    <dgm:cxn modelId="{88FFE4E7-E886-8A47-ADAF-4C941620D8C2}" type="presOf" srcId="{FD83885A-E533-144D-A74E-D38CE8ADC4BC}" destId="{2D1B60BB-2F0D-7444-A8AC-DDE68514E7A8}" srcOrd="0" destOrd="0" presId="urn:microsoft.com/office/officeart/2005/8/layout/vList5"/>
    <dgm:cxn modelId="{3C5BBD4B-22D7-F64A-9F05-780B45492564}" srcId="{366B0109-7244-474E-9A1F-11F80A28A04D}" destId="{8081D41A-3B4D-6C46-949F-A5EE79D5747D}" srcOrd="0" destOrd="0" parTransId="{C46F0098-5FD5-DE49-8E81-0803BE039EA4}" sibTransId="{88B90145-5E49-C544-9926-8C315C07FD5A}"/>
    <dgm:cxn modelId="{5E60B2A7-52CE-CB41-88E3-F04560CFFF05}" srcId="{8081D41A-3B4D-6C46-949F-A5EE79D5747D}" destId="{8D5FBC09-A17F-0B49-9DEA-972A9387DD5D}" srcOrd="1" destOrd="0" parTransId="{707F8028-5EB1-DF40-8E80-AD2FB0ADFE9E}" sibTransId="{501B0DA2-A596-D047-8E4A-1CE6C197D43D}"/>
    <dgm:cxn modelId="{F4975956-F285-7F4B-B610-3250E01B2B33}" type="presOf" srcId="{366B0109-7244-474E-9A1F-11F80A28A04D}" destId="{B8267794-82FA-C04E-A73E-CF7F93E61641}" srcOrd="0" destOrd="0" presId="urn:microsoft.com/office/officeart/2005/8/layout/vList5"/>
    <dgm:cxn modelId="{A2827AD9-8676-EF41-AAE0-5668B1E9543F}" srcId="{8081D41A-3B4D-6C46-949F-A5EE79D5747D}" destId="{3B58B064-C10A-B346-B24F-75F99A588A4E}" srcOrd="2" destOrd="0" parTransId="{763EDA34-9FC0-964E-AD6E-F5A8B2FED40B}" sibTransId="{660610B9-B3A5-8A45-995C-0F09FAFC9737}"/>
    <dgm:cxn modelId="{51836A39-9061-AD49-83B3-E082942D3518}" type="presOf" srcId="{3B58B064-C10A-B346-B24F-75F99A588A4E}" destId="{94C2BC7F-56D7-E648-96C3-EAB9F58C034F}" srcOrd="0" destOrd="2" presId="urn:microsoft.com/office/officeart/2005/8/layout/vList5"/>
    <dgm:cxn modelId="{D9C939E5-997D-DB4B-ADC6-C8749BE6015E}" srcId="{8081D41A-3B4D-6C46-949F-A5EE79D5747D}" destId="{91431E1D-433B-FE4C-8FBE-1D09B1431B2B}" srcOrd="3" destOrd="0" parTransId="{9649B10F-89A9-5F46-ADCF-312873B7F756}" sibTransId="{CFF5DCEE-3147-8A4D-94B5-73D62135959B}"/>
    <dgm:cxn modelId="{BABBE38B-D318-CE4B-97C2-F2560AB2666E}" type="presOf" srcId="{CB44F0FE-A2E3-2044-92CD-CB455725B239}" destId="{C694F43F-C2EE-2347-876E-B24FB2F2D6AC}" srcOrd="0" destOrd="0" presId="urn:microsoft.com/office/officeart/2005/8/layout/vList5"/>
    <dgm:cxn modelId="{FE3607C9-B447-8A41-8CC3-0289F816A274}" type="presOf" srcId="{6446BFEA-7151-C949-951D-10956AFDFBC6}" destId="{C694F43F-C2EE-2347-876E-B24FB2F2D6AC}" srcOrd="0" destOrd="1" presId="urn:microsoft.com/office/officeart/2005/8/layout/vList5"/>
    <dgm:cxn modelId="{DB422651-0F5B-B344-A561-38680309974E}" srcId="{FD83885A-E533-144D-A74E-D38CE8ADC4BC}" destId="{47517B0E-97BF-B543-AA48-2FFE9D9E6C67}" srcOrd="3" destOrd="0" parTransId="{F387CE73-B9CA-514A-A2DD-12D62578B98D}" sibTransId="{4870300F-F0E3-7C4C-A8F2-90F599F9BE79}"/>
    <dgm:cxn modelId="{B59B035E-69E1-0849-9C81-5CA8ED49D9AE}" srcId="{FD83885A-E533-144D-A74E-D38CE8ADC4BC}" destId="{CB44F0FE-A2E3-2044-92CD-CB455725B239}" srcOrd="0" destOrd="0" parTransId="{D55348A6-1E04-1C4C-AA69-5FCD41D7D527}" sibTransId="{DBB2A941-BB5A-634D-B90F-2F5884A373EE}"/>
    <dgm:cxn modelId="{9C424392-EC04-F54A-B101-6AD5E5E4130A}" srcId="{FD83885A-E533-144D-A74E-D38CE8ADC4BC}" destId="{4FC0B98C-44BB-DE47-8946-DC7E8D3B78A8}" srcOrd="5" destOrd="0" parTransId="{7872AD77-9E91-AF49-B2D1-C90498BE691A}" sibTransId="{421F86FD-ECB4-3F4F-9373-ACD540E2177A}"/>
    <dgm:cxn modelId="{17CA8736-859E-AD41-806D-84F87C0EC058}" srcId="{366B0109-7244-474E-9A1F-11F80A28A04D}" destId="{FD83885A-E533-144D-A74E-D38CE8ADC4BC}" srcOrd="1" destOrd="0" parTransId="{E758D499-7837-8245-93DE-9460841DD9A4}" sibTransId="{7EBA13E4-F9A6-8544-A594-DBAE813688C9}"/>
    <dgm:cxn modelId="{33FB85B4-E640-7143-A242-54624CBBE3DD}" type="presOf" srcId="{EBCBCE70-1973-C049-AA1A-A55C30AA3120}" destId="{C694F43F-C2EE-2347-876E-B24FB2F2D6AC}" srcOrd="0" destOrd="4" presId="urn:microsoft.com/office/officeart/2005/8/layout/vList5"/>
    <dgm:cxn modelId="{1E2E1F65-97DE-D447-8D50-D94069360D54}" type="presOf" srcId="{91431E1D-433B-FE4C-8FBE-1D09B1431B2B}" destId="{94C2BC7F-56D7-E648-96C3-EAB9F58C034F}" srcOrd="0" destOrd="3" presId="urn:microsoft.com/office/officeart/2005/8/layout/vList5"/>
    <dgm:cxn modelId="{01EAA72C-EEBF-0345-AFA4-98930894BDB0}" type="presOf" srcId="{4FC0B98C-44BB-DE47-8946-DC7E8D3B78A8}" destId="{C694F43F-C2EE-2347-876E-B24FB2F2D6AC}" srcOrd="0" destOrd="5" presId="urn:microsoft.com/office/officeart/2005/8/layout/vList5"/>
    <dgm:cxn modelId="{87EB4109-DDC1-614E-BB8D-4715FDAE1FEE}" type="presOf" srcId="{47517B0E-97BF-B543-AA48-2FFE9D9E6C67}" destId="{C694F43F-C2EE-2347-876E-B24FB2F2D6AC}" srcOrd="0" destOrd="3" presId="urn:microsoft.com/office/officeart/2005/8/layout/vList5"/>
    <dgm:cxn modelId="{2591AD38-31E6-AD4B-99E2-5B7EB4A16560}" type="presParOf" srcId="{B8267794-82FA-C04E-A73E-CF7F93E61641}" destId="{16ABECE7-02B4-E549-9B49-21F5DBC0B9BC}" srcOrd="0" destOrd="0" presId="urn:microsoft.com/office/officeart/2005/8/layout/vList5"/>
    <dgm:cxn modelId="{E1CCF86E-ECAC-7C48-A6B2-F877DF1BAAD6}" type="presParOf" srcId="{16ABECE7-02B4-E549-9B49-21F5DBC0B9BC}" destId="{6EFF13D7-DDDF-7141-893C-A4FDD0D51D08}" srcOrd="0" destOrd="0" presId="urn:microsoft.com/office/officeart/2005/8/layout/vList5"/>
    <dgm:cxn modelId="{67BC6828-A07F-F944-8976-4ACEE6FEC0A9}" type="presParOf" srcId="{16ABECE7-02B4-E549-9B49-21F5DBC0B9BC}" destId="{94C2BC7F-56D7-E648-96C3-EAB9F58C034F}" srcOrd="1" destOrd="0" presId="urn:microsoft.com/office/officeart/2005/8/layout/vList5"/>
    <dgm:cxn modelId="{C515471C-12C9-8B41-969C-3932B4104E96}" type="presParOf" srcId="{B8267794-82FA-C04E-A73E-CF7F93E61641}" destId="{25BC804C-BEF5-4147-AE12-EFA19198ED08}" srcOrd="1" destOrd="0" presId="urn:microsoft.com/office/officeart/2005/8/layout/vList5"/>
    <dgm:cxn modelId="{A2DACB02-190C-4E4D-A0C1-C2DB6DF7DF44}" type="presParOf" srcId="{B8267794-82FA-C04E-A73E-CF7F93E61641}" destId="{05408EED-7B5D-CF42-8F0F-94EFE0A73A85}" srcOrd="2" destOrd="0" presId="urn:microsoft.com/office/officeart/2005/8/layout/vList5"/>
    <dgm:cxn modelId="{CA42F0D5-F97A-6840-9049-88B233417E8F}" type="presParOf" srcId="{05408EED-7B5D-CF42-8F0F-94EFE0A73A85}" destId="{2D1B60BB-2F0D-7444-A8AC-DDE68514E7A8}" srcOrd="0" destOrd="0" presId="urn:microsoft.com/office/officeart/2005/8/layout/vList5"/>
    <dgm:cxn modelId="{EDF10D80-D569-6242-A93C-07877C5F766E}" type="presParOf" srcId="{05408EED-7B5D-CF42-8F0F-94EFE0A73A85}" destId="{C694F43F-C2EE-2347-876E-B24FB2F2D6AC}"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6B0109-7244-474E-9A1F-11F80A28A04D}"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it-IT"/>
        </a:p>
      </dgm:t>
    </dgm:pt>
    <dgm:pt modelId="{8081D41A-3B4D-6C46-949F-A5EE79D5747D}">
      <dgm:prSet phldrT="[Testo]" custT="1"/>
      <dgm:spPr>
        <a:ln>
          <a:solidFill>
            <a:srgbClr val="00B0F0"/>
          </a:solidFill>
        </a:ln>
      </dgm:spPr>
      <dgm:t>
        <a:bodyPr/>
        <a:lstStyle/>
        <a:p>
          <a:r>
            <a:rPr lang="it-IT" sz="2000" dirty="0"/>
            <a:t>SOCIETÀ </a:t>
          </a:r>
          <a:r>
            <a:rPr lang="it-IT" sz="2000" dirty="0" err="1"/>
            <a:t>DI</a:t>
          </a:r>
          <a:r>
            <a:rPr lang="it-IT" sz="2000" dirty="0"/>
            <a:t> PERSONE</a:t>
          </a:r>
        </a:p>
      </dgm:t>
    </dgm:pt>
    <dgm:pt modelId="{C46F0098-5FD5-DE49-8E81-0803BE039EA4}" type="parTrans" cxnId="{3C5BBD4B-22D7-F64A-9F05-780B45492564}">
      <dgm:prSet/>
      <dgm:spPr/>
      <dgm:t>
        <a:bodyPr/>
        <a:lstStyle/>
        <a:p>
          <a:endParaRPr lang="it-IT"/>
        </a:p>
      </dgm:t>
    </dgm:pt>
    <dgm:pt modelId="{88B90145-5E49-C544-9926-8C315C07FD5A}" type="sibTrans" cxnId="{3C5BBD4B-22D7-F64A-9F05-780B45492564}">
      <dgm:prSet/>
      <dgm:spPr/>
      <dgm:t>
        <a:bodyPr/>
        <a:lstStyle/>
        <a:p>
          <a:endParaRPr lang="it-IT"/>
        </a:p>
      </dgm:t>
    </dgm:pt>
    <dgm:pt modelId="{7512FFC3-4D6C-B144-AB77-7ECAFA43FBE2}">
      <dgm:prSet phldrT="[Testo]" custT="1"/>
      <dgm:spPr>
        <a:ln>
          <a:solidFill>
            <a:srgbClr val="00B0F0">
              <a:alpha val="90000"/>
            </a:srgbClr>
          </a:solidFill>
        </a:ln>
      </dgm:spPr>
      <dgm:t>
        <a:bodyPr/>
        <a:lstStyle/>
        <a:p>
          <a:pPr algn="ctr">
            <a:buNone/>
          </a:pPr>
          <a:r>
            <a:rPr lang="it-IT" sz="1800" dirty="0">
              <a:solidFill>
                <a:srgbClr val="0070C0"/>
              </a:solidFill>
            </a:rPr>
            <a:t>IRAP IN CAPO ALLA </a:t>
          </a:r>
          <a:r>
            <a:rPr lang="it-IT" sz="1800" dirty="0" smtClean="0">
              <a:solidFill>
                <a:srgbClr val="0070C0"/>
              </a:solidFill>
            </a:rPr>
            <a:t>SOCIETÀ</a:t>
          </a:r>
          <a:endParaRPr lang="it-IT" sz="1800" dirty="0">
            <a:solidFill>
              <a:srgbClr val="0070C0"/>
            </a:solidFill>
          </a:endParaRPr>
        </a:p>
      </dgm:t>
    </dgm:pt>
    <dgm:pt modelId="{AB55A428-8231-9548-AA74-ADE442F12E43}" type="parTrans" cxnId="{E00122F6-581C-7D49-8475-34C71E598208}">
      <dgm:prSet/>
      <dgm:spPr/>
      <dgm:t>
        <a:bodyPr/>
        <a:lstStyle/>
        <a:p>
          <a:endParaRPr lang="it-IT"/>
        </a:p>
      </dgm:t>
    </dgm:pt>
    <dgm:pt modelId="{A7FFBE1F-A232-F040-9500-5A8FD274B5E5}" type="sibTrans" cxnId="{E00122F6-581C-7D49-8475-34C71E598208}">
      <dgm:prSet/>
      <dgm:spPr/>
      <dgm:t>
        <a:bodyPr/>
        <a:lstStyle/>
        <a:p>
          <a:endParaRPr lang="it-IT"/>
        </a:p>
      </dgm:t>
    </dgm:pt>
    <dgm:pt modelId="{FD83885A-E533-144D-A74E-D38CE8ADC4BC}">
      <dgm:prSet phldrT="[Testo]" custT="1"/>
      <dgm:spPr>
        <a:ln>
          <a:solidFill>
            <a:srgbClr val="00B0F0"/>
          </a:solidFill>
        </a:ln>
      </dgm:spPr>
      <dgm:t>
        <a:bodyPr/>
        <a:lstStyle/>
        <a:p>
          <a:r>
            <a:rPr lang="it-IT" sz="2000" dirty="0"/>
            <a:t>SOCIETÀ </a:t>
          </a:r>
          <a:r>
            <a:rPr lang="it-IT" sz="2000" dirty="0" err="1"/>
            <a:t>DI</a:t>
          </a:r>
          <a:r>
            <a:rPr lang="it-IT" sz="2000" dirty="0"/>
            <a:t> CAPITALI</a:t>
          </a:r>
        </a:p>
      </dgm:t>
    </dgm:pt>
    <dgm:pt modelId="{E758D499-7837-8245-93DE-9460841DD9A4}" type="parTrans" cxnId="{17CA8736-859E-AD41-806D-84F87C0EC058}">
      <dgm:prSet/>
      <dgm:spPr/>
      <dgm:t>
        <a:bodyPr/>
        <a:lstStyle/>
        <a:p>
          <a:endParaRPr lang="it-IT"/>
        </a:p>
      </dgm:t>
    </dgm:pt>
    <dgm:pt modelId="{7EBA13E4-F9A6-8544-A594-DBAE813688C9}" type="sibTrans" cxnId="{17CA8736-859E-AD41-806D-84F87C0EC058}">
      <dgm:prSet/>
      <dgm:spPr/>
      <dgm:t>
        <a:bodyPr/>
        <a:lstStyle/>
        <a:p>
          <a:endParaRPr lang="it-IT"/>
        </a:p>
      </dgm:t>
    </dgm:pt>
    <dgm:pt modelId="{CB44F0FE-A2E3-2044-92CD-CB455725B239}">
      <dgm:prSet phldrT="[Testo]" custT="1"/>
      <dgm:spPr>
        <a:ln>
          <a:solidFill>
            <a:srgbClr val="00B0F0">
              <a:alpha val="90000"/>
            </a:srgbClr>
          </a:solidFill>
        </a:ln>
      </dgm:spPr>
      <dgm:t>
        <a:bodyPr/>
        <a:lstStyle/>
        <a:p>
          <a:pPr algn="l">
            <a:buFont typeface="Arial" panose="020B0604020202020204" pitchFamily="34" charset="0"/>
            <a:buNone/>
          </a:pPr>
          <a:endParaRPr lang="it-IT" sz="1800" dirty="0">
            <a:solidFill>
              <a:srgbClr val="0070C0"/>
            </a:solidFill>
          </a:endParaRPr>
        </a:p>
      </dgm:t>
    </dgm:pt>
    <dgm:pt modelId="{D55348A6-1E04-1C4C-AA69-5FCD41D7D527}" type="parTrans" cxnId="{B59B035E-69E1-0849-9C81-5CA8ED49D9AE}">
      <dgm:prSet/>
      <dgm:spPr/>
      <dgm:t>
        <a:bodyPr/>
        <a:lstStyle/>
        <a:p>
          <a:endParaRPr lang="it-IT"/>
        </a:p>
      </dgm:t>
    </dgm:pt>
    <dgm:pt modelId="{DBB2A941-BB5A-634D-B90F-2F5884A373EE}" type="sibTrans" cxnId="{B59B035E-69E1-0849-9C81-5CA8ED49D9AE}">
      <dgm:prSet/>
      <dgm:spPr/>
      <dgm:t>
        <a:bodyPr/>
        <a:lstStyle/>
        <a:p>
          <a:endParaRPr lang="it-IT"/>
        </a:p>
      </dgm:t>
    </dgm:pt>
    <dgm:pt modelId="{6446BFEA-7151-C949-951D-10956AFDFBC6}">
      <dgm:prSet custT="1"/>
      <dgm:spPr>
        <a:ln>
          <a:solidFill>
            <a:srgbClr val="00B0F0">
              <a:alpha val="90000"/>
            </a:srgbClr>
          </a:solidFill>
        </a:ln>
      </dgm:spPr>
      <dgm:t>
        <a:bodyPr/>
        <a:lstStyle/>
        <a:p>
          <a:pPr algn="ctr">
            <a:buFont typeface="Arial" panose="020B0604020202020204" pitchFamily="34" charset="0"/>
            <a:buNone/>
          </a:pPr>
          <a:r>
            <a:rPr lang="it-IT" sz="1800" dirty="0">
              <a:solidFill>
                <a:srgbClr val="0070C0"/>
              </a:solidFill>
            </a:rPr>
            <a:t>IRAP E IRES IN CAPO ALLA SOCIETÀ</a:t>
          </a:r>
        </a:p>
      </dgm:t>
    </dgm:pt>
    <dgm:pt modelId="{C4D2AFA9-A920-3740-A611-5FCD0A4F149F}" type="parTrans" cxnId="{3722B49C-2C8A-BA4E-9A6E-3517C412DBFF}">
      <dgm:prSet/>
      <dgm:spPr/>
      <dgm:t>
        <a:bodyPr/>
        <a:lstStyle/>
        <a:p>
          <a:endParaRPr lang="it-IT"/>
        </a:p>
      </dgm:t>
    </dgm:pt>
    <dgm:pt modelId="{37FFA38D-A822-344F-BBF1-54E2F5CE2C10}" type="sibTrans" cxnId="{3722B49C-2C8A-BA4E-9A6E-3517C412DBFF}">
      <dgm:prSet/>
      <dgm:spPr/>
      <dgm:t>
        <a:bodyPr/>
        <a:lstStyle/>
        <a:p>
          <a:endParaRPr lang="it-IT"/>
        </a:p>
      </dgm:t>
    </dgm:pt>
    <dgm:pt modelId="{4FC0B98C-44BB-DE47-8946-DC7E8D3B78A8}">
      <dgm:prSet custT="1"/>
      <dgm:spPr>
        <a:ln>
          <a:solidFill>
            <a:srgbClr val="00B0F0">
              <a:alpha val="90000"/>
            </a:srgbClr>
          </a:solidFill>
        </a:ln>
      </dgm:spPr>
      <dgm:t>
        <a:bodyPr/>
        <a:lstStyle/>
        <a:p>
          <a:pPr algn="ctr">
            <a:buFont typeface="Arial" panose="020B0604020202020204" pitchFamily="34" charset="0"/>
            <a:buNone/>
          </a:pPr>
          <a:endParaRPr lang="it-IT" sz="1800" dirty="0">
            <a:solidFill>
              <a:srgbClr val="0070C0"/>
            </a:solidFill>
          </a:endParaRPr>
        </a:p>
      </dgm:t>
    </dgm:pt>
    <dgm:pt modelId="{7872AD77-9E91-AF49-B2D1-C90498BE691A}" type="parTrans" cxnId="{9C424392-EC04-F54A-B101-6AD5E5E4130A}">
      <dgm:prSet/>
      <dgm:spPr/>
      <dgm:t>
        <a:bodyPr/>
        <a:lstStyle/>
        <a:p>
          <a:endParaRPr lang="it-IT"/>
        </a:p>
      </dgm:t>
    </dgm:pt>
    <dgm:pt modelId="{421F86FD-ECB4-3F4F-9373-ACD540E2177A}" type="sibTrans" cxnId="{9C424392-EC04-F54A-B101-6AD5E5E4130A}">
      <dgm:prSet/>
      <dgm:spPr/>
      <dgm:t>
        <a:bodyPr/>
        <a:lstStyle/>
        <a:p>
          <a:endParaRPr lang="it-IT"/>
        </a:p>
      </dgm:t>
    </dgm:pt>
    <dgm:pt modelId="{99105075-3F38-B14B-BDE1-0F81ADF8A586}">
      <dgm:prSet phldrT="[Testo]" custT="1"/>
      <dgm:spPr>
        <a:ln>
          <a:solidFill>
            <a:srgbClr val="00B0F0">
              <a:alpha val="90000"/>
            </a:srgbClr>
          </a:solidFill>
        </a:ln>
      </dgm:spPr>
      <dgm:t>
        <a:bodyPr/>
        <a:lstStyle/>
        <a:p>
          <a:pPr algn="ctr">
            <a:buNone/>
          </a:pPr>
          <a:r>
            <a:rPr lang="it-IT" sz="1800" dirty="0">
              <a:solidFill>
                <a:srgbClr val="0070C0"/>
              </a:solidFill>
            </a:rPr>
            <a:t>IRPEF IN CAPO AI SOCI, SECONDO LE REGOLE DEL REDDITO D’IMPRESA</a:t>
          </a:r>
        </a:p>
      </dgm:t>
    </dgm:pt>
    <dgm:pt modelId="{EB0B9A4D-11FD-9F47-87D6-8EEBB844487B}" type="parTrans" cxnId="{27ACD6BD-6FC3-DB46-8D57-ED9DAB97C223}">
      <dgm:prSet/>
      <dgm:spPr/>
      <dgm:t>
        <a:bodyPr/>
        <a:lstStyle/>
        <a:p>
          <a:endParaRPr lang="it-IT"/>
        </a:p>
      </dgm:t>
    </dgm:pt>
    <dgm:pt modelId="{C5CD1B85-3D77-8B40-8D93-D872515D547B}" type="sibTrans" cxnId="{27ACD6BD-6FC3-DB46-8D57-ED9DAB97C223}">
      <dgm:prSet/>
      <dgm:spPr/>
      <dgm:t>
        <a:bodyPr/>
        <a:lstStyle/>
        <a:p>
          <a:endParaRPr lang="it-IT"/>
        </a:p>
      </dgm:t>
    </dgm:pt>
    <dgm:pt modelId="{B8267794-82FA-C04E-A73E-CF7F93E61641}" type="pres">
      <dgm:prSet presAssocID="{366B0109-7244-474E-9A1F-11F80A28A04D}" presName="Name0" presStyleCnt="0">
        <dgm:presLayoutVars>
          <dgm:dir/>
          <dgm:animLvl val="lvl"/>
          <dgm:resizeHandles val="exact"/>
        </dgm:presLayoutVars>
      </dgm:prSet>
      <dgm:spPr/>
      <dgm:t>
        <a:bodyPr/>
        <a:lstStyle/>
        <a:p>
          <a:endParaRPr lang="it-IT"/>
        </a:p>
      </dgm:t>
    </dgm:pt>
    <dgm:pt modelId="{16ABECE7-02B4-E549-9B49-21F5DBC0B9BC}" type="pres">
      <dgm:prSet presAssocID="{8081D41A-3B4D-6C46-949F-A5EE79D5747D}" presName="linNode" presStyleCnt="0"/>
      <dgm:spPr/>
    </dgm:pt>
    <dgm:pt modelId="{6EFF13D7-DDDF-7141-893C-A4FDD0D51D08}" type="pres">
      <dgm:prSet presAssocID="{8081D41A-3B4D-6C46-949F-A5EE79D5747D}" presName="parentText" presStyleLbl="node1" presStyleIdx="0" presStyleCnt="2">
        <dgm:presLayoutVars>
          <dgm:chMax val="1"/>
          <dgm:bulletEnabled val="1"/>
        </dgm:presLayoutVars>
      </dgm:prSet>
      <dgm:spPr/>
      <dgm:t>
        <a:bodyPr/>
        <a:lstStyle/>
        <a:p>
          <a:endParaRPr lang="it-IT"/>
        </a:p>
      </dgm:t>
    </dgm:pt>
    <dgm:pt modelId="{94C2BC7F-56D7-E648-96C3-EAB9F58C034F}" type="pres">
      <dgm:prSet presAssocID="{8081D41A-3B4D-6C46-949F-A5EE79D5747D}" presName="descendantText" presStyleLbl="alignAccFollowNode1" presStyleIdx="0" presStyleCnt="2">
        <dgm:presLayoutVars>
          <dgm:bulletEnabled val="1"/>
        </dgm:presLayoutVars>
      </dgm:prSet>
      <dgm:spPr/>
      <dgm:t>
        <a:bodyPr/>
        <a:lstStyle/>
        <a:p>
          <a:endParaRPr lang="it-IT"/>
        </a:p>
      </dgm:t>
    </dgm:pt>
    <dgm:pt modelId="{25BC804C-BEF5-4147-AE12-EFA19198ED08}" type="pres">
      <dgm:prSet presAssocID="{88B90145-5E49-C544-9926-8C315C07FD5A}" presName="sp" presStyleCnt="0"/>
      <dgm:spPr/>
    </dgm:pt>
    <dgm:pt modelId="{05408EED-7B5D-CF42-8F0F-94EFE0A73A85}" type="pres">
      <dgm:prSet presAssocID="{FD83885A-E533-144D-A74E-D38CE8ADC4BC}" presName="linNode" presStyleCnt="0"/>
      <dgm:spPr/>
    </dgm:pt>
    <dgm:pt modelId="{2D1B60BB-2F0D-7444-A8AC-DDE68514E7A8}" type="pres">
      <dgm:prSet presAssocID="{FD83885A-E533-144D-A74E-D38CE8ADC4BC}" presName="parentText" presStyleLbl="node1" presStyleIdx="1" presStyleCnt="2" custLinFactNeighborX="-9" custLinFactNeighborY="3">
        <dgm:presLayoutVars>
          <dgm:chMax val="1"/>
          <dgm:bulletEnabled val="1"/>
        </dgm:presLayoutVars>
      </dgm:prSet>
      <dgm:spPr/>
      <dgm:t>
        <a:bodyPr/>
        <a:lstStyle/>
        <a:p>
          <a:endParaRPr lang="it-IT"/>
        </a:p>
      </dgm:t>
    </dgm:pt>
    <dgm:pt modelId="{C694F43F-C2EE-2347-876E-B24FB2F2D6AC}" type="pres">
      <dgm:prSet presAssocID="{FD83885A-E533-144D-A74E-D38CE8ADC4BC}" presName="descendantText" presStyleLbl="alignAccFollowNode1" presStyleIdx="1" presStyleCnt="2">
        <dgm:presLayoutVars>
          <dgm:bulletEnabled val="1"/>
        </dgm:presLayoutVars>
      </dgm:prSet>
      <dgm:spPr/>
      <dgm:t>
        <a:bodyPr/>
        <a:lstStyle/>
        <a:p>
          <a:endParaRPr lang="it-IT"/>
        </a:p>
      </dgm:t>
    </dgm:pt>
  </dgm:ptLst>
  <dgm:cxnLst>
    <dgm:cxn modelId="{17CA8736-859E-AD41-806D-84F87C0EC058}" srcId="{366B0109-7244-474E-9A1F-11F80A28A04D}" destId="{FD83885A-E533-144D-A74E-D38CE8ADC4BC}" srcOrd="1" destOrd="0" parTransId="{E758D499-7837-8245-93DE-9460841DD9A4}" sibTransId="{7EBA13E4-F9A6-8544-A594-DBAE813688C9}"/>
    <dgm:cxn modelId="{9C424392-EC04-F54A-B101-6AD5E5E4130A}" srcId="{FD83885A-E533-144D-A74E-D38CE8ADC4BC}" destId="{4FC0B98C-44BB-DE47-8946-DC7E8D3B78A8}" srcOrd="2" destOrd="0" parTransId="{7872AD77-9E91-AF49-B2D1-C90498BE691A}" sibTransId="{421F86FD-ECB4-3F4F-9373-ACD540E2177A}"/>
    <dgm:cxn modelId="{3F308C8B-C3FA-AE4C-AF0E-97FE6B7DC5DA}" type="presOf" srcId="{8081D41A-3B4D-6C46-949F-A5EE79D5747D}" destId="{6EFF13D7-DDDF-7141-893C-A4FDD0D51D08}" srcOrd="0" destOrd="0" presId="urn:microsoft.com/office/officeart/2005/8/layout/vList5"/>
    <dgm:cxn modelId="{3722B49C-2C8A-BA4E-9A6E-3517C412DBFF}" srcId="{FD83885A-E533-144D-A74E-D38CE8ADC4BC}" destId="{6446BFEA-7151-C949-951D-10956AFDFBC6}" srcOrd="1" destOrd="0" parTransId="{C4D2AFA9-A920-3740-A611-5FCD0A4F149F}" sibTransId="{37FFA38D-A822-344F-BBF1-54E2F5CE2C10}"/>
    <dgm:cxn modelId="{BABBE38B-D318-CE4B-97C2-F2560AB2666E}" type="presOf" srcId="{CB44F0FE-A2E3-2044-92CD-CB455725B239}" destId="{C694F43F-C2EE-2347-876E-B24FB2F2D6AC}" srcOrd="0" destOrd="0" presId="urn:microsoft.com/office/officeart/2005/8/layout/vList5"/>
    <dgm:cxn modelId="{27ACD6BD-6FC3-DB46-8D57-ED9DAB97C223}" srcId="{8081D41A-3B4D-6C46-949F-A5EE79D5747D}" destId="{99105075-3F38-B14B-BDE1-0F81ADF8A586}" srcOrd="1" destOrd="0" parTransId="{EB0B9A4D-11FD-9F47-87D6-8EEBB844487B}" sibTransId="{C5CD1B85-3D77-8B40-8D93-D872515D547B}"/>
    <dgm:cxn modelId="{88FFE4E7-E886-8A47-ADAF-4C941620D8C2}" type="presOf" srcId="{FD83885A-E533-144D-A74E-D38CE8ADC4BC}" destId="{2D1B60BB-2F0D-7444-A8AC-DDE68514E7A8}" srcOrd="0" destOrd="0" presId="urn:microsoft.com/office/officeart/2005/8/layout/vList5"/>
    <dgm:cxn modelId="{01EAA72C-EEBF-0345-AFA4-98930894BDB0}" type="presOf" srcId="{4FC0B98C-44BB-DE47-8946-DC7E8D3B78A8}" destId="{C694F43F-C2EE-2347-876E-B24FB2F2D6AC}" srcOrd="0" destOrd="2" presId="urn:microsoft.com/office/officeart/2005/8/layout/vList5"/>
    <dgm:cxn modelId="{E00122F6-581C-7D49-8475-34C71E598208}" srcId="{8081D41A-3B4D-6C46-949F-A5EE79D5747D}" destId="{7512FFC3-4D6C-B144-AB77-7ECAFA43FBE2}" srcOrd="0" destOrd="0" parTransId="{AB55A428-8231-9548-AA74-ADE442F12E43}" sibTransId="{A7FFBE1F-A232-F040-9500-5A8FD274B5E5}"/>
    <dgm:cxn modelId="{B59B035E-69E1-0849-9C81-5CA8ED49D9AE}" srcId="{FD83885A-E533-144D-A74E-D38CE8ADC4BC}" destId="{CB44F0FE-A2E3-2044-92CD-CB455725B239}" srcOrd="0" destOrd="0" parTransId="{D55348A6-1E04-1C4C-AA69-5FCD41D7D527}" sibTransId="{DBB2A941-BB5A-634D-B90F-2F5884A373EE}"/>
    <dgm:cxn modelId="{9C7EF748-A20E-9243-99C3-BAFDFA28B6CF}" type="presOf" srcId="{7512FFC3-4D6C-B144-AB77-7ECAFA43FBE2}" destId="{94C2BC7F-56D7-E648-96C3-EAB9F58C034F}" srcOrd="0" destOrd="0" presId="urn:microsoft.com/office/officeart/2005/8/layout/vList5"/>
    <dgm:cxn modelId="{F4975956-F285-7F4B-B610-3250E01B2B33}" type="presOf" srcId="{366B0109-7244-474E-9A1F-11F80A28A04D}" destId="{B8267794-82FA-C04E-A73E-CF7F93E61641}" srcOrd="0" destOrd="0" presId="urn:microsoft.com/office/officeart/2005/8/layout/vList5"/>
    <dgm:cxn modelId="{C9A79A50-D61A-584B-880D-C5306D4D467C}" type="presOf" srcId="{99105075-3F38-B14B-BDE1-0F81ADF8A586}" destId="{94C2BC7F-56D7-E648-96C3-EAB9F58C034F}" srcOrd="0" destOrd="1" presId="urn:microsoft.com/office/officeart/2005/8/layout/vList5"/>
    <dgm:cxn modelId="{3C5BBD4B-22D7-F64A-9F05-780B45492564}" srcId="{366B0109-7244-474E-9A1F-11F80A28A04D}" destId="{8081D41A-3B4D-6C46-949F-A5EE79D5747D}" srcOrd="0" destOrd="0" parTransId="{C46F0098-5FD5-DE49-8E81-0803BE039EA4}" sibTransId="{88B90145-5E49-C544-9926-8C315C07FD5A}"/>
    <dgm:cxn modelId="{FE3607C9-B447-8A41-8CC3-0289F816A274}" type="presOf" srcId="{6446BFEA-7151-C949-951D-10956AFDFBC6}" destId="{C694F43F-C2EE-2347-876E-B24FB2F2D6AC}" srcOrd="0" destOrd="1" presId="urn:microsoft.com/office/officeart/2005/8/layout/vList5"/>
    <dgm:cxn modelId="{2591AD38-31E6-AD4B-99E2-5B7EB4A16560}" type="presParOf" srcId="{B8267794-82FA-C04E-A73E-CF7F93E61641}" destId="{16ABECE7-02B4-E549-9B49-21F5DBC0B9BC}" srcOrd="0" destOrd="0" presId="urn:microsoft.com/office/officeart/2005/8/layout/vList5"/>
    <dgm:cxn modelId="{E1CCF86E-ECAC-7C48-A6B2-F877DF1BAAD6}" type="presParOf" srcId="{16ABECE7-02B4-E549-9B49-21F5DBC0B9BC}" destId="{6EFF13D7-DDDF-7141-893C-A4FDD0D51D08}" srcOrd="0" destOrd="0" presId="urn:microsoft.com/office/officeart/2005/8/layout/vList5"/>
    <dgm:cxn modelId="{67BC6828-A07F-F944-8976-4ACEE6FEC0A9}" type="presParOf" srcId="{16ABECE7-02B4-E549-9B49-21F5DBC0B9BC}" destId="{94C2BC7F-56D7-E648-96C3-EAB9F58C034F}" srcOrd="1" destOrd="0" presId="urn:microsoft.com/office/officeart/2005/8/layout/vList5"/>
    <dgm:cxn modelId="{C515471C-12C9-8B41-969C-3932B4104E96}" type="presParOf" srcId="{B8267794-82FA-C04E-A73E-CF7F93E61641}" destId="{25BC804C-BEF5-4147-AE12-EFA19198ED08}" srcOrd="1" destOrd="0" presId="urn:microsoft.com/office/officeart/2005/8/layout/vList5"/>
    <dgm:cxn modelId="{A2DACB02-190C-4E4D-A0C1-C2DB6DF7DF44}" type="presParOf" srcId="{B8267794-82FA-C04E-A73E-CF7F93E61641}" destId="{05408EED-7B5D-CF42-8F0F-94EFE0A73A85}" srcOrd="2" destOrd="0" presId="urn:microsoft.com/office/officeart/2005/8/layout/vList5"/>
    <dgm:cxn modelId="{CA42F0D5-F97A-6840-9049-88B233417E8F}" type="presParOf" srcId="{05408EED-7B5D-CF42-8F0F-94EFE0A73A85}" destId="{2D1B60BB-2F0D-7444-A8AC-DDE68514E7A8}" srcOrd="0" destOrd="0" presId="urn:microsoft.com/office/officeart/2005/8/layout/vList5"/>
    <dgm:cxn modelId="{EDF10D80-D569-6242-A93C-07877C5F766E}" type="presParOf" srcId="{05408EED-7B5D-CF42-8F0F-94EFE0A73A85}" destId="{C694F43F-C2EE-2347-876E-B24FB2F2D6AC}"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9C93A6-9839-054F-9D2C-3A546DA327B3}">
      <dsp:nvSpPr>
        <dsp:cNvPr id="0" name=""/>
        <dsp:cNvSpPr/>
      </dsp:nvSpPr>
      <dsp:spPr>
        <a:xfrm>
          <a:off x="4344535" y="1662463"/>
          <a:ext cx="2314237" cy="633573"/>
        </a:xfrm>
        <a:custGeom>
          <a:avLst/>
          <a:gdLst/>
          <a:ahLst/>
          <a:cxnLst/>
          <a:rect l="0" t="0" r="0" b="0"/>
          <a:pathLst>
            <a:path>
              <a:moveTo>
                <a:pt x="0" y="0"/>
              </a:moveTo>
              <a:lnTo>
                <a:pt x="0" y="402516"/>
              </a:lnTo>
              <a:lnTo>
                <a:pt x="2314237" y="402516"/>
              </a:lnTo>
              <a:lnTo>
                <a:pt x="2314237" y="63357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AB7404-3019-424A-BF86-C5DE1DA05D41}">
      <dsp:nvSpPr>
        <dsp:cNvPr id="0" name=""/>
        <dsp:cNvSpPr/>
      </dsp:nvSpPr>
      <dsp:spPr>
        <a:xfrm>
          <a:off x="1753156" y="1662463"/>
          <a:ext cx="2591379" cy="725385"/>
        </a:xfrm>
        <a:custGeom>
          <a:avLst/>
          <a:gdLst/>
          <a:ahLst/>
          <a:cxnLst/>
          <a:rect l="0" t="0" r="0" b="0"/>
          <a:pathLst>
            <a:path>
              <a:moveTo>
                <a:pt x="2591379" y="0"/>
              </a:moveTo>
              <a:lnTo>
                <a:pt x="2591379" y="494329"/>
              </a:lnTo>
              <a:lnTo>
                <a:pt x="0" y="494329"/>
              </a:lnTo>
              <a:lnTo>
                <a:pt x="0" y="72538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AAD2A7-B777-D94D-B631-BECBC38B44A2}">
      <dsp:nvSpPr>
        <dsp:cNvPr id="0" name=""/>
        <dsp:cNvSpPr/>
      </dsp:nvSpPr>
      <dsp:spPr>
        <a:xfrm>
          <a:off x="1555176" y="78670"/>
          <a:ext cx="5578717" cy="158379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2BF23C-5BE8-F744-B5BB-EBA301F62052}">
      <dsp:nvSpPr>
        <dsp:cNvPr id="0" name=""/>
        <dsp:cNvSpPr/>
      </dsp:nvSpPr>
      <dsp:spPr>
        <a:xfrm>
          <a:off x="1832305" y="341943"/>
          <a:ext cx="5578717" cy="158379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solidFill>
                <a:srgbClr val="0070C0"/>
              </a:solidFill>
            </a:rPr>
            <a:t>SOCIETÀ TRA PROFESSIONISTI (STP)</a:t>
          </a:r>
        </a:p>
      </dsp:txBody>
      <dsp:txXfrm>
        <a:off x="1878693" y="388331"/>
        <a:ext cx="5485941" cy="1491016"/>
      </dsp:txXfrm>
    </dsp:sp>
    <dsp:sp modelId="{20344BE0-B651-F343-BD42-D1126F8111E4}">
      <dsp:nvSpPr>
        <dsp:cNvPr id="0" name=""/>
        <dsp:cNvSpPr/>
      </dsp:nvSpPr>
      <dsp:spPr>
        <a:xfrm>
          <a:off x="-277129" y="2387849"/>
          <a:ext cx="4060570" cy="158379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13E7E2-9C82-7642-A604-D544B574E71B}">
      <dsp:nvSpPr>
        <dsp:cNvPr id="0" name=""/>
        <dsp:cNvSpPr/>
      </dsp:nvSpPr>
      <dsp:spPr>
        <a:xfrm>
          <a:off x="0" y="2651122"/>
          <a:ext cx="4060570" cy="158379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solidFill>
                <a:srgbClr val="0070C0"/>
              </a:solidFill>
            </a:rPr>
            <a:t>MONODISCIPLINARE</a:t>
          </a:r>
        </a:p>
        <a:p>
          <a:pPr marL="0" lvl="0" indent="0" algn="ctr" defTabSz="889000">
            <a:lnSpc>
              <a:spcPct val="90000"/>
            </a:lnSpc>
            <a:spcBef>
              <a:spcPct val="0"/>
            </a:spcBef>
            <a:spcAft>
              <a:spcPct val="35000"/>
            </a:spcAft>
            <a:buNone/>
          </a:pPr>
          <a:r>
            <a:rPr lang="it-IT" sz="2000" kern="1200" dirty="0">
              <a:solidFill>
                <a:srgbClr val="0070C0"/>
              </a:solidFill>
            </a:rPr>
            <a:t>(ESERCIZIO DI UNA SOLA ATTIVITÀ PROFESSIONALE)</a:t>
          </a:r>
        </a:p>
      </dsp:txBody>
      <dsp:txXfrm>
        <a:off x="46388" y="2697510"/>
        <a:ext cx="3967794" cy="1491016"/>
      </dsp:txXfrm>
    </dsp:sp>
    <dsp:sp modelId="{C2D7A403-8FBF-FC44-B601-3FE5DC4D4886}">
      <dsp:nvSpPr>
        <dsp:cNvPr id="0" name=""/>
        <dsp:cNvSpPr/>
      </dsp:nvSpPr>
      <dsp:spPr>
        <a:xfrm>
          <a:off x="4628475" y="2296036"/>
          <a:ext cx="4060595" cy="158379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C795F7-8089-1C4D-8DF1-E3B5F569060B}">
      <dsp:nvSpPr>
        <dsp:cNvPr id="0" name=""/>
        <dsp:cNvSpPr/>
      </dsp:nvSpPr>
      <dsp:spPr>
        <a:xfrm>
          <a:off x="4905604" y="2559309"/>
          <a:ext cx="4060595" cy="158379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solidFill>
                <a:srgbClr val="0070C0"/>
              </a:solidFill>
            </a:rPr>
            <a:t>MULTIDISCIPLINARE</a:t>
          </a:r>
        </a:p>
        <a:p>
          <a:pPr marL="0" lvl="0" indent="0" algn="ctr" defTabSz="889000">
            <a:lnSpc>
              <a:spcPct val="90000"/>
            </a:lnSpc>
            <a:spcBef>
              <a:spcPct val="0"/>
            </a:spcBef>
            <a:spcAft>
              <a:spcPct val="35000"/>
            </a:spcAft>
            <a:buNone/>
          </a:pPr>
          <a:r>
            <a:rPr lang="it-IT" sz="2000" kern="1200" dirty="0">
              <a:solidFill>
                <a:srgbClr val="0070C0"/>
              </a:solidFill>
            </a:rPr>
            <a:t>(ESERCIZIO DI PIÙ ATTIVITÀ PROFESSIONALI)</a:t>
          </a:r>
        </a:p>
      </dsp:txBody>
      <dsp:txXfrm>
        <a:off x="4951992" y="2605697"/>
        <a:ext cx="3967819" cy="1491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2BC7F-56D7-E648-96C3-EAB9F58C034F}">
      <dsp:nvSpPr>
        <dsp:cNvPr id="0" name=""/>
        <dsp:cNvSpPr/>
      </dsp:nvSpPr>
      <dsp:spPr>
        <a:xfrm rot="5400000">
          <a:off x="5134249" y="-1794406"/>
          <a:ext cx="1595204" cy="5582919"/>
        </a:xfrm>
        <a:prstGeom prst="round2SameRect">
          <a:avLst/>
        </a:prstGeom>
        <a:solidFill>
          <a:schemeClr val="accent1">
            <a:alpha val="90000"/>
            <a:tint val="40000"/>
            <a:hueOff val="0"/>
            <a:satOff val="0"/>
            <a:lumOff val="0"/>
            <a:alphaOff val="0"/>
          </a:schemeClr>
        </a:solidFill>
        <a:ln w="19050" cap="rnd" cmpd="sng" algn="ctr">
          <a:solidFill>
            <a:srgbClr val="00B0F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ctr" defTabSz="800100">
            <a:lnSpc>
              <a:spcPct val="90000"/>
            </a:lnSpc>
            <a:spcBef>
              <a:spcPct val="0"/>
            </a:spcBef>
            <a:spcAft>
              <a:spcPct val="15000"/>
            </a:spcAft>
            <a:buNone/>
          </a:pPr>
          <a:r>
            <a:rPr lang="it-IT" sz="1800" kern="1200" dirty="0">
              <a:solidFill>
                <a:srgbClr val="0070C0"/>
              </a:solidFill>
            </a:rPr>
            <a:t>REDDITO DI LAVORO AUTONOMO</a:t>
          </a:r>
        </a:p>
        <a:p>
          <a:pPr marL="171450" lvl="1" indent="-171450" algn="ctr" defTabSz="800100">
            <a:lnSpc>
              <a:spcPct val="90000"/>
            </a:lnSpc>
            <a:spcBef>
              <a:spcPct val="0"/>
            </a:spcBef>
            <a:spcAft>
              <a:spcPct val="15000"/>
            </a:spcAft>
            <a:buNone/>
          </a:pPr>
          <a:endParaRPr lang="it-IT" sz="1800" kern="1200" dirty="0">
            <a:solidFill>
              <a:srgbClr val="0070C0"/>
            </a:solidFill>
          </a:endParaRPr>
        </a:p>
        <a:p>
          <a:pPr marL="171450" lvl="1" indent="-171450" algn="ctr" defTabSz="800100">
            <a:lnSpc>
              <a:spcPct val="90000"/>
            </a:lnSpc>
            <a:spcBef>
              <a:spcPct val="0"/>
            </a:spcBef>
            <a:spcAft>
              <a:spcPct val="15000"/>
            </a:spcAft>
            <a:buNone/>
          </a:pPr>
          <a:endParaRPr lang="it-IT" sz="1800" kern="1200" dirty="0">
            <a:solidFill>
              <a:srgbClr val="0070C0"/>
            </a:solidFill>
          </a:endParaRPr>
        </a:p>
        <a:p>
          <a:pPr marL="171450" lvl="1" indent="-171450" algn="ctr" defTabSz="800100">
            <a:lnSpc>
              <a:spcPct val="90000"/>
            </a:lnSpc>
            <a:spcBef>
              <a:spcPct val="0"/>
            </a:spcBef>
            <a:spcAft>
              <a:spcPct val="15000"/>
            </a:spcAft>
            <a:buNone/>
          </a:pPr>
          <a:r>
            <a:rPr lang="it-IT" sz="1800" kern="1200" dirty="0">
              <a:solidFill>
                <a:srgbClr val="0070C0"/>
              </a:solidFill>
            </a:rPr>
            <a:t>PRINCIPIO DI CASSA</a:t>
          </a:r>
        </a:p>
      </dsp:txBody>
      <dsp:txXfrm rot="-5400000">
        <a:off x="3140392" y="277322"/>
        <a:ext cx="5505048" cy="1439462"/>
      </dsp:txXfrm>
    </dsp:sp>
    <dsp:sp modelId="{6EFF13D7-DDDF-7141-893C-A4FDD0D51D08}">
      <dsp:nvSpPr>
        <dsp:cNvPr id="0" name=""/>
        <dsp:cNvSpPr/>
      </dsp:nvSpPr>
      <dsp:spPr>
        <a:xfrm>
          <a:off x="0" y="49"/>
          <a:ext cx="3140392" cy="1994005"/>
        </a:xfrm>
        <a:prstGeom prst="roundRect">
          <a:avLst/>
        </a:prstGeom>
        <a:solidFill>
          <a:schemeClr val="accent1">
            <a:hueOff val="0"/>
            <a:satOff val="0"/>
            <a:lumOff val="0"/>
            <a:alphaOff val="0"/>
          </a:schemeClr>
        </a:solidFill>
        <a:ln w="19050" cap="rnd"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it-IT" sz="2000" kern="1200" dirty="0"/>
            <a:t>PROFESSIONISTI</a:t>
          </a:r>
        </a:p>
      </dsp:txBody>
      <dsp:txXfrm>
        <a:off x="97339" y="97388"/>
        <a:ext cx="2945714" cy="1799327"/>
      </dsp:txXfrm>
    </dsp:sp>
    <dsp:sp modelId="{C694F43F-C2EE-2347-876E-B24FB2F2D6AC}">
      <dsp:nvSpPr>
        <dsp:cNvPr id="0" name=""/>
        <dsp:cNvSpPr/>
      </dsp:nvSpPr>
      <dsp:spPr>
        <a:xfrm rot="5400000">
          <a:off x="5134249" y="299299"/>
          <a:ext cx="1595204" cy="5582919"/>
        </a:xfrm>
        <a:prstGeom prst="round2SameRect">
          <a:avLst/>
        </a:prstGeom>
        <a:solidFill>
          <a:schemeClr val="accent1">
            <a:alpha val="90000"/>
            <a:tint val="40000"/>
            <a:hueOff val="0"/>
            <a:satOff val="0"/>
            <a:lumOff val="0"/>
            <a:alphaOff val="0"/>
          </a:schemeClr>
        </a:solidFill>
        <a:ln w="19050" cap="rnd" cmpd="sng" algn="ctr">
          <a:solidFill>
            <a:srgbClr val="00B0F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None/>
          </a:pPr>
          <a:endParaRPr lang="it-IT" sz="1800" kern="1200" dirty="0">
            <a:solidFill>
              <a:srgbClr val="0070C0"/>
            </a:solidFill>
          </a:endParaRPr>
        </a:p>
        <a:p>
          <a:pPr marL="171450" lvl="1" indent="-171450" algn="ctr" defTabSz="800100">
            <a:lnSpc>
              <a:spcPct val="90000"/>
            </a:lnSpc>
            <a:spcBef>
              <a:spcPct val="0"/>
            </a:spcBef>
            <a:spcAft>
              <a:spcPct val="15000"/>
            </a:spcAft>
            <a:buFont typeface="Arial" panose="020B0604020202020204" pitchFamily="34" charset="0"/>
            <a:buNone/>
          </a:pPr>
          <a:r>
            <a:rPr lang="it-IT" sz="1800" kern="1200" dirty="0">
              <a:solidFill>
                <a:srgbClr val="0070C0"/>
              </a:solidFill>
            </a:rPr>
            <a:t>REDDITO DI IMPRESA</a:t>
          </a:r>
        </a:p>
        <a:p>
          <a:pPr marL="171450" lvl="1" indent="-171450" algn="ctr" defTabSz="800100">
            <a:lnSpc>
              <a:spcPct val="90000"/>
            </a:lnSpc>
            <a:spcBef>
              <a:spcPct val="0"/>
            </a:spcBef>
            <a:spcAft>
              <a:spcPct val="15000"/>
            </a:spcAft>
            <a:buFont typeface="Arial" panose="020B0604020202020204" pitchFamily="34" charset="0"/>
            <a:buNone/>
          </a:pPr>
          <a:endParaRPr lang="it-IT" sz="1800" kern="1200" dirty="0">
            <a:solidFill>
              <a:srgbClr val="0070C0"/>
            </a:solidFill>
          </a:endParaRPr>
        </a:p>
        <a:p>
          <a:pPr marL="171450" lvl="1" indent="-171450" algn="ctr" defTabSz="800100">
            <a:lnSpc>
              <a:spcPct val="90000"/>
            </a:lnSpc>
            <a:spcBef>
              <a:spcPct val="0"/>
            </a:spcBef>
            <a:spcAft>
              <a:spcPct val="15000"/>
            </a:spcAft>
            <a:buFont typeface="Arial" panose="020B0604020202020204" pitchFamily="34" charset="0"/>
            <a:buNone/>
          </a:pPr>
          <a:endParaRPr lang="it-IT" sz="1800" kern="1200" dirty="0">
            <a:solidFill>
              <a:srgbClr val="0070C0"/>
            </a:solidFill>
          </a:endParaRPr>
        </a:p>
        <a:p>
          <a:pPr marL="171450" lvl="1" indent="-171450" algn="ctr" defTabSz="800100">
            <a:lnSpc>
              <a:spcPct val="90000"/>
            </a:lnSpc>
            <a:spcBef>
              <a:spcPct val="0"/>
            </a:spcBef>
            <a:spcAft>
              <a:spcPct val="15000"/>
            </a:spcAft>
            <a:buFont typeface="Arial" panose="020B0604020202020204" pitchFamily="34" charset="0"/>
            <a:buNone/>
          </a:pPr>
          <a:r>
            <a:rPr lang="it-IT" sz="1800" kern="1200" dirty="0">
              <a:solidFill>
                <a:srgbClr val="0070C0"/>
              </a:solidFill>
            </a:rPr>
            <a:t>PRINCIPIO DI COMPETENZA</a:t>
          </a:r>
        </a:p>
        <a:p>
          <a:pPr marL="171450" lvl="1" indent="-171450" algn="ctr" defTabSz="800100">
            <a:lnSpc>
              <a:spcPct val="90000"/>
            </a:lnSpc>
            <a:spcBef>
              <a:spcPct val="0"/>
            </a:spcBef>
            <a:spcAft>
              <a:spcPct val="15000"/>
            </a:spcAft>
            <a:buFont typeface="Arial" panose="020B0604020202020204" pitchFamily="34" charset="0"/>
            <a:buNone/>
          </a:pPr>
          <a:endParaRPr lang="it-IT" sz="1800" kern="1200" dirty="0">
            <a:solidFill>
              <a:srgbClr val="0070C0"/>
            </a:solidFill>
          </a:endParaRPr>
        </a:p>
      </dsp:txBody>
      <dsp:txXfrm rot="-5400000">
        <a:off x="3140392" y="2371028"/>
        <a:ext cx="5505048" cy="1439462"/>
      </dsp:txXfrm>
    </dsp:sp>
    <dsp:sp modelId="{2D1B60BB-2F0D-7444-A8AC-DDE68514E7A8}">
      <dsp:nvSpPr>
        <dsp:cNvPr id="0" name=""/>
        <dsp:cNvSpPr/>
      </dsp:nvSpPr>
      <dsp:spPr>
        <a:xfrm>
          <a:off x="0" y="2093806"/>
          <a:ext cx="3140392" cy="1994005"/>
        </a:xfrm>
        <a:prstGeom prst="roundRect">
          <a:avLst/>
        </a:prstGeom>
        <a:solidFill>
          <a:schemeClr val="accent1">
            <a:hueOff val="0"/>
            <a:satOff val="0"/>
            <a:lumOff val="0"/>
            <a:alphaOff val="0"/>
          </a:schemeClr>
        </a:solidFill>
        <a:ln w="19050" cap="rnd"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it-IT" sz="2000" kern="1200" dirty="0"/>
            <a:t>SOCIETÀ</a:t>
          </a:r>
        </a:p>
      </dsp:txBody>
      <dsp:txXfrm>
        <a:off x="97339" y="2191145"/>
        <a:ext cx="2945714" cy="17993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2BC7F-56D7-E648-96C3-EAB9F58C034F}">
      <dsp:nvSpPr>
        <dsp:cNvPr id="0" name=""/>
        <dsp:cNvSpPr/>
      </dsp:nvSpPr>
      <dsp:spPr>
        <a:xfrm rot="5400000">
          <a:off x="5134249" y="-1794406"/>
          <a:ext cx="1595204" cy="5582919"/>
        </a:xfrm>
        <a:prstGeom prst="round2SameRect">
          <a:avLst/>
        </a:prstGeom>
        <a:solidFill>
          <a:schemeClr val="accent1">
            <a:alpha val="90000"/>
            <a:tint val="40000"/>
            <a:hueOff val="0"/>
            <a:satOff val="0"/>
            <a:lumOff val="0"/>
            <a:alphaOff val="0"/>
          </a:schemeClr>
        </a:solidFill>
        <a:ln w="19050" cap="rnd" cmpd="sng" algn="ctr">
          <a:solidFill>
            <a:srgbClr val="00B0F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ctr" defTabSz="800100">
            <a:lnSpc>
              <a:spcPct val="90000"/>
            </a:lnSpc>
            <a:spcBef>
              <a:spcPct val="0"/>
            </a:spcBef>
            <a:spcAft>
              <a:spcPct val="15000"/>
            </a:spcAft>
            <a:buNone/>
          </a:pPr>
          <a:r>
            <a:rPr lang="it-IT" sz="1800" kern="1200" dirty="0">
              <a:solidFill>
                <a:srgbClr val="0070C0"/>
              </a:solidFill>
            </a:rPr>
            <a:t>IRAP IN CAPO ALLA SOCIETÀ</a:t>
          </a:r>
        </a:p>
        <a:p>
          <a:pPr marL="171450" lvl="1" indent="-171450" algn="ctr" defTabSz="800100">
            <a:lnSpc>
              <a:spcPct val="90000"/>
            </a:lnSpc>
            <a:spcBef>
              <a:spcPct val="0"/>
            </a:spcBef>
            <a:spcAft>
              <a:spcPct val="15000"/>
            </a:spcAft>
            <a:buNone/>
          </a:pPr>
          <a:r>
            <a:rPr lang="it-IT" sz="1800" kern="1200" dirty="0">
              <a:solidFill>
                <a:srgbClr val="0070C0"/>
              </a:solidFill>
            </a:rPr>
            <a:t>IRPEF IN CAPO AI SOCI, SECONDO LE REGOLE DEL REDDITO D’IMPRESA</a:t>
          </a:r>
        </a:p>
      </dsp:txBody>
      <dsp:txXfrm rot="-5400000">
        <a:off x="3140392" y="277322"/>
        <a:ext cx="5505048" cy="1439462"/>
      </dsp:txXfrm>
    </dsp:sp>
    <dsp:sp modelId="{6EFF13D7-DDDF-7141-893C-A4FDD0D51D08}">
      <dsp:nvSpPr>
        <dsp:cNvPr id="0" name=""/>
        <dsp:cNvSpPr/>
      </dsp:nvSpPr>
      <dsp:spPr>
        <a:xfrm>
          <a:off x="0" y="49"/>
          <a:ext cx="3140392" cy="1994005"/>
        </a:xfrm>
        <a:prstGeom prst="roundRect">
          <a:avLst/>
        </a:prstGeom>
        <a:solidFill>
          <a:schemeClr val="accent1">
            <a:hueOff val="0"/>
            <a:satOff val="0"/>
            <a:lumOff val="0"/>
            <a:alphaOff val="0"/>
          </a:schemeClr>
        </a:solidFill>
        <a:ln w="19050" cap="rnd"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it-IT" sz="2000" kern="1200" dirty="0"/>
            <a:t>SOCIETÀ DI PERSONE</a:t>
          </a:r>
        </a:p>
      </dsp:txBody>
      <dsp:txXfrm>
        <a:off x="97339" y="97388"/>
        <a:ext cx="2945714" cy="1799327"/>
      </dsp:txXfrm>
    </dsp:sp>
    <dsp:sp modelId="{C694F43F-C2EE-2347-876E-B24FB2F2D6AC}">
      <dsp:nvSpPr>
        <dsp:cNvPr id="0" name=""/>
        <dsp:cNvSpPr/>
      </dsp:nvSpPr>
      <dsp:spPr>
        <a:xfrm rot="5400000">
          <a:off x="5134249" y="299299"/>
          <a:ext cx="1595204" cy="5582919"/>
        </a:xfrm>
        <a:prstGeom prst="round2SameRect">
          <a:avLst/>
        </a:prstGeom>
        <a:solidFill>
          <a:schemeClr val="accent1">
            <a:alpha val="90000"/>
            <a:tint val="40000"/>
            <a:hueOff val="0"/>
            <a:satOff val="0"/>
            <a:lumOff val="0"/>
            <a:alphaOff val="0"/>
          </a:schemeClr>
        </a:solidFill>
        <a:ln w="19050" cap="rnd" cmpd="sng" algn="ctr">
          <a:solidFill>
            <a:srgbClr val="00B0F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None/>
          </a:pPr>
          <a:endParaRPr lang="it-IT" sz="1800" kern="1200" dirty="0">
            <a:solidFill>
              <a:srgbClr val="0070C0"/>
            </a:solidFill>
          </a:endParaRPr>
        </a:p>
        <a:p>
          <a:pPr marL="171450" lvl="1" indent="-171450" algn="ctr" defTabSz="800100">
            <a:lnSpc>
              <a:spcPct val="90000"/>
            </a:lnSpc>
            <a:spcBef>
              <a:spcPct val="0"/>
            </a:spcBef>
            <a:spcAft>
              <a:spcPct val="15000"/>
            </a:spcAft>
            <a:buFont typeface="Arial" panose="020B0604020202020204" pitchFamily="34" charset="0"/>
            <a:buNone/>
          </a:pPr>
          <a:r>
            <a:rPr lang="it-IT" sz="1800" kern="1200" dirty="0">
              <a:solidFill>
                <a:srgbClr val="0070C0"/>
              </a:solidFill>
            </a:rPr>
            <a:t>IRAP E IRES IN CAPO ALLA SOCIETÀ</a:t>
          </a:r>
        </a:p>
        <a:p>
          <a:pPr marL="171450" lvl="1" indent="-171450" algn="ctr" defTabSz="800100">
            <a:lnSpc>
              <a:spcPct val="90000"/>
            </a:lnSpc>
            <a:spcBef>
              <a:spcPct val="0"/>
            </a:spcBef>
            <a:spcAft>
              <a:spcPct val="15000"/>
            </a:spcAft>
            <a:buFont typeface="Arial" panose="020B0604020202020204" pitchFamily="34" charset="0"/>
            <a:buNone/>
          </a:pPr>
          <a:endParaRPr lang="it-IT" sz="1800" kern="1200" dirty="0">
            <a:solidFill>
              <a:srgbClr val="0070C0"/>
            </a:solidFill>
          </a:endParaRPr>
        </a:p>
      </dsp:txBody>
      <dsp:txXfrm rot="-5400000">
        <a:off x="3140392" y="2371028"/>
        <a:ext cx="5505048" cy="1439462"/>
      </dsp:txXfrm>
    </dsp:sp>
    <dsp:sp modelId="{2D1B60BB-2F0D-7444-A8AC-DDE68514E7A8}">
      <dsp:nvSpPr>
        <dsp:cNvPr id="0" name=""/>
        <dsp:cNvSpPr/>
      </dsp:nvSpPr>
      <dsp:spPr>
        <a:xfrm>
          <a:off x="0" y="2093806"/>
          <a:ext cx="3140392" cy="1994005"/>
        </a:xfrm>
        <a:prstGeom prst="roundRect">
          <a:avLst/>
        </a:prstGeom>
        <a:solidFill>
          <a:schemeClr val="accent1">
            <a:hueOff val="0"/>
            <a:satOff val="0"/>
            <a:lumOff val="0"/>
            <a:alphaOff val="0"/>
          </a:schemeClr>
        </a:solidFill>
        <a:ln w="19050" cap="rnd"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it-IT" sz="2000" kern="1200" dirty="0"/>
            <a:t>SOCIETÀ DI CAPITALI</a:t>
          </a:r>
        </a:p>
      </dsp:txBody>
      <dsp:txXfrm>
        <a:off x="97339" y="2191145"/>
        <a:ext cx="2945714" cy="179932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7739" cy="513508"/>
          </a:xfrm>
          <a:prstGeom prst="rect">
            <a:avLst/>
          </a:prstGeom>
        </p:spPr>
        <p:txBody>
          <a:bodyPr vert="horz" lIns="99066" tIns="49533" rIns="99066" bIns="49533" rtlCol="0"/>
          <a:lstStyle>
            <a:lvl1pPr algn="l">
              <a:defRPr sz="1300"/>
            </a:lvl1pPr>
          </a:lstStyle>
          <a:p>
            <a:endParaRPr lang="it-IT"/>
          </a:p>
        </p:txBody>
      </p:sp>
      <p:sp>
        <p:nvSpPr>
          <p:cNvPr id="3" name="Segnaposto data 2"/>
          <p:cNvSpPr>
            <a:spLocks noGrp="1"/>
          </p:cNvSpPr>
          <p:nvPr>
            <p:ph type="dt" idx="1"/>
          </p:nvPr>
        </p:nvSpPr>
        <p:spPr>
          <a:xfrm>
            <a:off x="4023092" y="0"/>
            <a:ext cx="3077739" cy="513508"/>
          </a:xfrm>
          <a:prstGeom prst="rect">
            <a:avLst/>
          </a:prstGeom>
        </p:spPr>
        <p:txBody>
          <a:bodyPr vert="horz" lIns="99066" tIns="49533" rIns="99066" bIns="49533" rtlCol="0"/>
          <a:lstStyle>
            <a:lvl1pPr algn="r">
              <a:defRPr sz="1300"/>
            </a:lvl1pPr>
          </a:lstStyle>
          <a:p>
            <a:fld id="{79A661C5-CA52-8841-A999-21CD6308E0EB}" type="datetimeFigureOut">
              <a:rPr lang="it-IT" smtClean="0"/>
              <a:pPr/>
              <a:t>14/07/2025</a:t>
            </a:fld>
            <a:endParaRPr lang="it-IT"/>
          </a:p>
        </p:txBody>
      </p:sp>
      <p:sp>
        <p:nvSpPr>
          <p:cNvPr id="4" name="Segnaposto immagine diapositiva 3"/>
          <p:cNvSpPr>
            <a:spLocks noGrp="1" noRot="1" noChangeAspect="1"/>
          </p:cNvSpPr>
          <p:nvPr>
            <p:ph type="sldImg" idx="2"/>
          </p:nvPr>
        </p:nvSpPr>
        <p:spPr>
          <a:xfrm>
            <a:off x="481013" y="1279525"/>
            <a:ext cx="6140450" cy="3454400"/>
          </a:xfrm>
          <a:prstGeom prst="rect">
            <a:avLst/>
          </a:prstGeom>
          <a:noFill/>
          <a:ln w="12700">
            <a:solidFill>
              <a:prstClr val="black"/>
            </a:solidFill>
          </a:ln>
        </p:spPr>
        <p:txBody>
          <a:bodyPr vert="horz" lIns="99066" tIns="49533" rIns="99066" bIns="49533" rtlCol="0" anchor="ctr"/>
          <a:lstStyle/>
          <a:p>
            <a:endParaRPr lang="it-IT"/>
          </a:p>
        </p:txBody>
      </p:sp>
      <p:sp>
        <p:nvSpPr>
          <p:cNvPr id="5" name="Segnaposto note 4"/>
          <p:cNvSpPr>
            <a:spLocks noGrp="1"/>
          </p:cNvSpPr>
          <p:nvPr>
            <p:ph type="body" sz="quarter" idx="3"/>
          </p:nvPr>
        </p:nvSpPr>
        <p:spPr>
          <a:xfrm>
            <a:off x="710248" y="4925407"/>
            <a:ext cx="5681980" cy="4029879"/>
          </a:xfrm>
          <a:prstGeom prst="rect">
            <a:avLst/>
          </a:prstGeom>
        </p:spPr>
        <p:txBody>
          <a:bodyPr vert="horz" lIns="99066" tIns="49533" rIns="99066" bIns="49533"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21107"/>
            <a:ext cx="3077739" cy="513507"/>
          </a:xfrm>
          <a:prstGeom prst="rect">
            <a:avLst/>
          </a:prstGeom>
        </p:spPr>
        <p:txBody>
          <a:bodyPr vert="horz" lIns="99066" tIns="49533" rIns="99066" bIns="49533" rtlCol="0" anchor="b"/>
          <a:lstStyle>
            <a:lvl1pPr algn="l">
              <a:defRPr sz="1300"/>
            </a:lvl1pPr>
          </a:lstStyle>
          <a:p>
            <a:endParaRPr lang="it-IT"/>
          </a:p>
        </p:txBody>
      </p:sp>
      <p:sp>
        <p:nvSpPr>
          <p:cNvPr id="7" name="Segnaposto numero diapositiva 6"/>
          <p:cNvSpPr>
            <a:spLocks noGrp="1"/>
          </p:cNvSpPr>
          <p:nvPr>
            <p:ph type="sldNum" sz="quarter" idx="5"/>
          </p:nvPr>
        </p:nvSpPr>
        <p:spPr>
          <a:xfrm>
            <a:off x="4023092" y="9721107"/>
            <a:ext cx="3077739" cy="513507"/>
          </a:xfrm>
          <a:prstGeom prst="rect">
            <a:avLst/>
          </a:prstGeom>
        </p:spPr>
        <p:txBody>
          <a:bodyPr vert="horz" lIns="99066" tIns="49533" rIns="99066" bIns="49533" rtlCol="0" anchor="b"/>
          <a:lstStyle>
            <a:lvl1pPr algn="r">
              <a:defRPr sz="1300"/>
            </a:lvl1pPr>
          </a:lstStyle>
          <a:p>
            <a:fld id="{69825FED-4763-E84B-9C70-BFEFA219A3BE}" type="slidenum">
              <a:rPr lang="it-IT" smtClean="0"/>
              <a:pPr/>
              <a:t>‹N›</a:t>
            </a:fld>
            <a:endParaRPr lang="it-IT"/>
          </a:p>
        </p:txBody>
      </p:sp>
    </p:spTree>
    <p:extLst>
      <p:ext uri="{BB962C8B-B14F-4D97-AF65-F5344CB8AC3E}">
        <p14:creationId xmlns="" xmlns:p14="http://schemas.microsoft.com/office/powerpoint/2010/main" val="26746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508000" y="4853412"/>
            <a:ext cx="112776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2" name="Segnaposto piè di pagina 1"/>
          <p:cNvSpPr>
            <a:spLocks noGrp="1"/>
          </p:cNvSpPr>
          <p:nvPr>
            <p:ph type="ftr" sz="quarter" idx="11"/>
          </p:nvPr>
        </p:nvSpPr>
        <p:spPr/>
        <p:txBody>
          <a:bodyPr/>
          <a:lstStyle/>
          <a:p>
            <a:endParaRPr lang="en-US" dirty="0"/>
          </a:p>
        </p:txBody>
      </p:sp>
      <p:sp>
        <p:nvSpPr>
          <p:cNvPr id="15" name="Segnaposto numero diapositiva 14"/>
          <p:cNvSpPr>
            <a:spLocks noGrp="1"/>
          </p:cNvSpPr>
          <p:nvPr>
            <p:ph type="sldNum" sz="quarter" idx="12"/>
          </p:nvPr>
        </p:nvSpPr>
        <p:spPr>
          <a:xfrm>
            <a:off x="10972800" y="6473952"/>
            <a:ext cx="1011936" cy="246888"/>
          </a:xfrm>
        </p:spPr>
        <p:txBody>
          <a:bodyPr/>
          <a:lstStyle/>
          <a:p>
            <a:fld id="{D57F1E4F-1CFF-5643-939E-217C01CDF565}"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5C6B4A9-1611-4792-9094-5F34BCA07E0B}" type="datetimeFigureOut">
              <a:rPr lang="en-US" smtClean="0"/>
              <a:pPr/>
              <a:t>7/14/2025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89333C77-0158-454C-844F-B7AB9BD7DAD4}" type="slidenum">
              <a:rPr lang="en-US" smtClean="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144000" y="549277"/>
            <a:ext cx="2438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549277"/>
            <a:ext cx="83312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19" name="Segnaposto piè di pagina 18"/>
          <p:cNvSpPr>
            <a:spLocks noGrp="1"/>
          </p:cNvSpPr>
          <p:nvPr>
            <p:ph type="ftr" sz="quarter" idx="11"/>
          </p:nvPr>
        </p:nvSpPr>
        <p:spPr>
          <a:xfrm>
            <a:off x="4775200" y="76201"/>
            <a:ext cx="3860800" cy="288925"/>
          </a:xfrm>
        </p:spPr>
        <p:txBody>
          <a:bodyPr/>
          <a:lstStyle/>
          <a:p>
            <a:endParaRPr lang="en-US" dirty="0"/>
          </a:p>
        </p:txBody>
      </p:sp>
      <p:sp>
        <p:nvSpPr>
          <p:cNvPr id="16" name="Segnaposto numero diapositiva 15"/>
          <p:cNvSpPr>
            <a:spLocks noGrp="1"/>
          </p:cNvSpPr>
          <p:nvPr>
            <p:ph type="sldNum" sz="quarter" idx="12"/>
          </p:nvPr>
        </p:nvSpPr>
        <p:spPr>
          <a:xfrm>
            <a:off x="10972800" y="6473952"/>
            <a:ext cx="1011936" cy="246888"/>
          </a:xfrm>
        </p:spPr>
        <p:txBody>
          <a:bodyPr/>
          <a:lstStyle/>
          <a:p>
            <a:fld id="{D57F1E4F-1CFF-5643-939E-217C01CDF565}" type="slidenum">
              <a:rPr lang="en-US" smtClean="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Connettore 1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11" name="Segnaposto piè di pagina 10"/>
          <p:cNvSpPr>
            <a:spLocks noGrp="1"/>
          </p:cNvSpPr>
          <p:nvPr>
            <p:ph type="ftr" sz="quarter" idx="11"/>
          </p:nvPr>
        </p:nvSpPr>
        <p:spPr/>
        <p:txBody>
          <a:bodyPr/>
          <a:lstStyle/>
          <a:p>
            <a:endParaRPr lang="en-US" dirty="0"/>
          </a:p>
        </p:txBody>
      </p:sp>
      <p:sp>
        <p:nvSpPr>
          <p:cNvPr id="16" name="Segnaposto numero diapositiva 15"/>
          <p:cNvSpPr>
            <a:spLocks noGrp="1"/>
          </p:cNvSpPr>
          <p:nvPr>
            <p:ph type="sldNum" sz="quarter" idx="12"/>
          </p:nvPr>
        </p:nvSpPr>
        <p:spPr/>
        <p:txBody>
          <a:bodyPr/>
          <a:lstStyle/>
          <a:p>
            <a:fld id="{D57F1E4F-1CFF-5643-939E-217C01CDF565}" type="slidenum">
              <a:rPr lang="en-US" smtClean="0"/>
              <a:pPr/>
              <a:t>‹N›</a:t>
            </a:fld>
            <a:endParaRPr lang="en-US" dirty="0"/>
          </a:p>
        </p:txBody>
      </p:sp>
      <p:sp>
        <p:nvSpPr>
          <p:cNvPr id="8" name="Titolo 7"/>
          <p:cNvSpPr>
            <a:spLocks noGrp="1"/>
          </p:cNvSpPr>
          <p:nvPr>
            <p:ph type="title"/>
          </p:nvPr>
        </p:nvSpPr>
        <p:spPr>
          <a:xfrm>
            <a:off x="240633" y="2947086"/>
            <a:ext cx="11582400" cy="1184825"/>
          </a:xfrm>
        </p:spPr>
        <p:txBody>
          <a:bodyPr rtlCol="0" anchor="t"/>
          <a:lstStyle>
            <a:lvl1pPr algn="r">
              <a:defRPr/>
            </a:lvl1pPr>
          </a:lstStyle>
          <a:p>
            <a:r>
              <a:rPr kumimoji="0" lang="it-IT" smtClean="0"/>
              <a:t>Fare clic per modificare lo stile del titolo</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402336" y="457200"/>
            <a:ext cx="115824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EB712588-04B1-427B-82EE-E8DB90309F08}" type="datetimeFigureOut">
              <a:rPr lang="en-US" smtClean="0"/>
              <a:pPr/>
              <a:t>7/14/2025</a:t>
            </a:fld>
            <a:endParaRPr lang="en-US" dirty="0"/>
          </a:p>
        </p:txBody>
      </p:sp>
      <p:sp>
        <p:nvSpPr>
          <p:cNvPr id="10" name="Segnaposto piè di pagina 9"/>
          <p:cNvSpPr>
            <a:spLocks noGrp="1"/>
          </p:cNvSpPr>
          <p:nvPr>
            <p:ph type="ftr" sz="quarter" idx="11"/>
          </p:nvPr>
        </p:nvSpPr>
        <p:spPr/>
        <p:txBody>
          <a:bodyPr/>
          <a:lstStyle/>
          <a:p>
            <a:endParaRPr lang="en-US" dirty="0"/>
          </a:p>
        </p:txBody>
      </p:sp>
      <p:sp>
        <p:nvSpPr>
          <p:cNvPr id="31" name="Segnaposto numero diapositiva 30"/>
          <p:cNvSpPr>
            <a:spLocks noGrp="1"/>
          </p:cNvSpPr>
          <p:nvPr>
            <p:ph type="sldNum" sz="quarter" idx="12"/>
          </p:nvPr>
        </p:nvSpPr>
        <p:spPr/>
        <p:txBody>
          <a:bodyPr/>
          <a:lstStyle/>
          <a:p>
            <a:fld id="{6FF9F0C5-380F-41C2-899A-BAC0F0927E16}" type="slidenum">
              <a:rPr lang="en-US" smtClean="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406400" y="5410200"/>
            <a:ext cx="114808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a:xfrm>
            <a:off x="10972800" y="6477000"/>
            <a:ext cx="1016000" cy="246888"/>
          </a:xfrm>
        </p:spPr>
        <p:txBody>
          <a:bodyPr/>
          <a:lstStyle/>
          <a:p>
            <a:fld id="{D57F1E4F-1CFF-5643-939E-217C01CDF565}" type="slidenum">
              <a:rPr lang="en-US" smtClean="0"/>
              <a:pPr/>
              <a:t>‹N›</a:t>
            </a:fld>
            <a:endParaRPr lang="en-US" dirty="0"/>
          </a:p>
        </p:txBody>
      </p:sp>
      <p:sp>
        <p:nvSpPr>
          <p:cNvPr id="11" name="Connettore 1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402336" y="457200"/>
            <a:ext cx="115824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21" name="Segnaposto piè di pagina 20"/>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24" name="Segnaposto piè di pagina 23"/>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609600" y="5486400"/>
            <a:ext cx="112776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42A54C80-263E-416B-A8E0-580EDEADCBDC}" type="datetimeFigureOut">
              <a:rPr lang="en-US" smtClean="0"/>
              <a:pPr/>
              <a:t>7/14/2025</a:t>
            </a:fld>
            <a:endParaRPr lang="en-US" dirty="0"/>
          </a:p>
        </p:txBody>
      </p:sp>
      <p:sp>
        <p:nvSpPr>
          <p:cNvPr id="29" name="Segnaposto piè di pagina 28"/>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519954A3-9DFD-4C44-94BA-B95130A3BA1C}" type="slidenum">
              <a:rPr lang="en-US" smtClean="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B61BEF0D-F0BB-DE4B-95CE-6DB70DBA9567}" type="datetimeFigureOut">
              <a:rPr lang="en-US" smtClean="0"/>
              <a:pPr/>
              <a:t>7/14/2025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31" name="Segnaposto numero diapositiva 30"/>
          <p:cNvSpPr>
            <a:spLocks noGrp="1"/>
          </p:cNvSpPr>
          <p:nvPr>
            <p:ph type="sldNum" sz="quarter" idx="12"/>
          </p:nvPr>
        </p:nvSpPr>
        <p:spPr/>
        <p:txBody>
          <a:bodyPr/>
          <a:lstStyle/>
          <a:p>
            <a:fld id="{D57F1E4F-1CFF-5643-939E-217C01CDF565}" type="slidenum">
              <a:rPr lang="en-US" smtClean="0"/>
              <a:pPr/>
              <a:t>‹N›</a:t>
            </a:fld>
            <a:endParaRPr lang="en-US" dirty="0"/>
          </a:p>
        </p:txBody>
      </p:sp>
      <p:sp>
        <p:nvSpPr>
          <p:cNvPr id="17" name="Titolo 16"/>
          <p:cNvSpPr>
            <a:spLocks noGrp="1"/>
          </p:cNvSpPr>
          <p:nvPr>
            <p:ph type="title"/>
          </p:nvPr>
        </p:nvSpPr>
        <p:spPr>
          <a:xfrm>
            <a:off x="508000" y="4993760"/>
            <a:ext cx="78232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B61BEF0D-F0BB-DE4B-95CE-6DB70DBA9567}" type="datetimeFigureOut">
              <a:rPr lang="en-US" smtClean="0"/>
              <a:pPr/>
              <a:t>7/14/2025</a:t>
            </a:fld>
            <a:endParaRPr lang="en-US" dirty="0"/>
          </a:p>
        </p:txBody>
      </p:sp>
      <p:sp>
        <p:nvSpPr>
          <p:cNvPr id="28" name="Segnaposto piè di pagina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egnaposto numero diapositiva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57F1E4F-1CFF-5643-939E-217C01CDF565}" type="slidenum">
              <a:rPr lang="en-US" smtClean="0"/>
              <a:pPr/>
              <a:t>‹N›</a:t>
            </a:fld>
            <a:endParaRPr lang="en-US" dirty="0"/>
          </a:p>
        </p:txBody>
      </p:sp>
      <p:sp>
        <p:nvSpPr>
          <p:cNvPr id="10" name="Segnaposto titolo 9"/>
          <p:cNvSpPr>
            <a:spLocks noGrp="1"/>
          </p:cNvSpPr>
          <p:nvPr>
            <p:ph type="title"/>
          </p:nvPr>
        </p:nvSpPr>
        <p:spPr>
          <a:xfrm>
            <a:off x="406400" y="457200"/>
            <a:ext cx="115824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668" r:id="rId12"/>
    <p:sldLayoutId id="2147483669" r:id="rId13"/>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7E846EC-FDD2-4A46-A351-4D3C06919FD5}"/>
              </a:ext>
            </a:extLst>
          </p:cNvPr>
          <p:cNvSpPr>
            <a:spLocks noGrp="1"/>
          </p:cNvSpPr>
          <p:nvPr>
            <p:ph type="ctrTitle"/>
          </p:nvPr>
        </p:nvSpPr>
        <p:spPr>
          <a:xfrm>
            <a:off x="1507067" y="1984016"/>
            <a:ext cx="8179858" cy="1646302"/>
          </a:xfrm>
        </p:spPr>
        <p:txBody>
          <a:bodyPr>
            <a:normAutofit fontScale="90000"/>
          </a:bodyPr>
          <a:lstStyle/>
          <a:p>
            <a:pPr algn="ctr"/>
            <a:r>
              <a:rPr lang="it-IT" sz="4900" dirty="0" smtClean="0">
                <a:solidFill>
                  <a:srgbClr val="0070C0"/>
                </a:solidFill>
              </a:rPr>
              <a:t>LE Società TRA PROFESSIONISTI (stp)</a:t>
            </a:r>
            <a:r>
              <a:rPr lang="it-IT" dirty="0" smtClean="0">
                <a:solidFill>
                  <a:srgbClr val="0070C0"/>
                </a:solidFill>
              </a:rPr>
              <a:t/>
            </a:r>
            <a:br>
              <a:rPr lang="it-IT" dirty="0" smtClean="0">
                <a:solidFill>
                  <a:srgbClr val="0070C0"/>
                </a:solidFill>
              </a:rPr>
            </a:br>
            <a:endParaRPr lang="it-IT" dirty="0">
              <a:solidFill>
                <a:srgbClr val="0070C0"/>
              </a:solidFill>
            </a:endParaRPr>
          </a:p>
        </p:txBody>
      </p:sp>
      <p:sp>
        <p:nvSpPr>
          <p:cNvPr id="3" name="Sottotitolo 2">
            <a:extLst>
              <a:ext uri="{FF2B5EF4-FFF2-40B4-BE49-F238E27FC236}">
                <a16:creationId xmlns="" xmlns:a16="http://schemas.microsoft.com/office/drawing/2014/main" id="{1778280C-9D0F-094F-B8A1-F40FDBD79618}"/>
              </a:ext>
            </a:extLst>
          </p:cNvPr>
          <p:cNvSpPr>
            <a:spLocks noGrp="1"/>
          </p:cNvSpPr>
          <p:nvPr>
            <p:ph type="subTitle" idx="1"/>
          </p:nvPr>
        </p:nvSpPr>
        <p:spPr/>
        <p:txBody>
          <a:bodyPr>
            <a:normAutofit/>
          </a:bodyPr>
          <a:lstStyle/>
          <a:p>
            <a:pPr algn="l"/>
            <a:r>
              <a:rPr lang="it-IT" dirty="0" smtClean="0">
                <a:solidFill>
                  <a:srgbClr val="0070C0"/>
                </a:solidFill>
              </a:rPr>
              <a:t>Andrea Dili</a:t>
            </a:r>
          </a:p>
        </p:txBody>
      </p:sp>
      <p:pic>
        <p:nvPicPr>
          <p:cNvPr id="27650" name="Picture 2" descr="C:\Users\Utente\AppData\Local\Microsoft\Windows\INetCache\Content.Outlook\1DNBEEFY\Logo  INARSIND  R_ (2).JPG"/>
          <p:cNvPicPr>
            <a:picLocks noChangeAspect="1" noChangeArrowheads="1"/>
          </p:cNvPicPr>
          <p:nvPr/>
        </p:nvPicPr>
        <p:blipFill>
          <a:blip r:embed="rId2"/>
          <a:srcRect/>
          <a:stretch>
            <a:fillRect/>
          </a:stretch>
        </p:blipFill>
        <p:spPr bwMode="auto">
          <a:xfrm>
            <a:off x="9686925" y="287981"/>
            <a:ext cx="2210143" cy="834791"/>
          </a:xfrm>
          <a:prstGeom prst="rect">
            <a:avLst/>
          </a:prstGeom>
          <a:noFill/>
        </p:spPr>
      </p:pic>
      <p:pic>
        <p:nvPicPr>
          <p:cNvPr id="11" name="Picture 2" descr="Confprofessioni">
            <a:extLst>
              <a:ext uri="{FF2B5EF4-FFF2-40B4-BE49-F238E27FC236}">
                <a16:creationId xmlns="" xmlns:a16="http://schemas.microsoft.com/office/drawing/2014/main" id="{6A7B50C1-D8AF-9224-0CB4-43C616FC0693}"/>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83379" y="287981"/>
            <a:ext cx="2019945" cy="576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20006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CLAUSOLE STATUTARIE</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46819"/>
            <a:ext cx="10929780" cy="4927870"/>
          </a:xfrm>
        </p:spPr>
        <p:txBody>
          <a:bodyPr>
            <a:normAutofit fontScale="85000" lnSpcReduction="20000"/>
          </a:bodyPr>
          <a:lstStyle/>
          <a:p>
            <a:pPr>
              <a:lnSpc>
                <a:spcPct val="150000"/>
              </a:lnSpc>
              <a:spcAft>
                <a:spcPts val="600"/>
              </a:spcAft>
            </a:pPr>
            <a:r>
              <a:rPr lang="it-IT" sz="2000" dirty="0" smtClean="0">
                <a:solidFill>
                  <a:srgbClr val="0070C0"/>
                </a:solidFill>
              </a:rPr>
              <a:t>ESERCIZIO </a:t>
            </a:r>
            <a:r>
              <a:rPr lang="it-IT" sz="2000" dirty="0">
                <a:solidFill>
                  <a:srgbClr val="0070C0"/>
                </a:solidFill>
              </a:rPr>
              <a:t>DELL’ATTIVITÀ PROFESSIONALE IN VIA ESCLUSIVA</a:t>
            </a:r>
          </a:p>
          <a:p>
            <a:pPr>
              <a:lnSpc>
                <a:spcPct val="150000"/>
              </a:lnSpc>
              <a:spcAft>
                <a:spcPts val="600"/>
              </a:spcAft>
            </a:pPr>
            <a:r>
              <a:rPr lang="it-IT" sz="2000" dirty="0">
                <a:solidFill>
                  <a:srgbClr val="0070C0"/>
                </a:solidFill>
              </a:rPr>
              <a:t>SOLTANTO SOCI PROFESSIONISTI ISCRITTI AGLI ALBI</a:t>
            </a:r>
          </a:p>
          <a:p>
            <a:pPr>
              <a:lnSpc>
                <a:spcPct val="150000"/>
              </a:lnSpc>
              <a:spcAft>
                <a:spcPts val="600"/>
              </a:spcAft>
            </a:pPr>
            <a:r>
              <a:rPr lang="it-IT" sz="2000" dirty="0">
                <a:solidFill>
                  <a:srgbClr val="0070C0"/>
                </a:solidFill>
              </a:rPr>
              <a:t>CRITERI E MODALITÀ </a:t>
            </a:r>
            <a:r>
              <a:rPr lang="it-IT" sz="2000" dirty="0" err="1">
                <a:solidFill>
                  <a:srgbClr val="0070C0"/>
                </a:solidFill>
              </a:rPr>
              <a:t>DI</a:t>
            </a:r>
            <a:r>
              <a:rPr lang="it-IT" sz="2000" dirty="0">
                <a:solidFill>
                  <a:srgbClr val="0070C0"/>
                </a:solidFill>
              </a:rPr>
              <a:t> ESECUZIONE DELL’INCARICO PROFESSIONALE</a:t>
            </a:r>
          </a:p>
          <a:p>
            <a:pPr>
              <a:lnSpc>
                <a:spcPct val="150000"/>
              </a:lnSpc>
              <a:spcAft>
                <a:spcPts val="600"/>
              </a:spcAft>
            </a:pPr>
            <a:r>
              <a:rPr lang="it-IT" sz="2000" dirty="0">
                <a:solidFill>
                  <a:srgbClr val="0070C0"/>
                </a:solidFill>
              </a:rPr>
              <a:t>DESIGNAZIONE DEL SOCIO PROFESSIONISTA DA PARTE DEL CLIENTE</a:t>
            </a:r>
          </a:p>
          <a:p>
            <a:pPr>
              <a:lnSpc>
                <a:spcPct val="150000"/>
              </a:lnSpc>
              <a:spcAft>
                <a:spcPts val="600"/>
              </a:spcAft>
            </a:pPr>
            <a:r>
              <a:rPr lang="it-IT" sz="2000" dirty="0">
                <a:solidFill>
                  <a:srgbClr val="0070C0"/>
                </a:solidFill>
              </a:rPr>
              <a:t>MODALITÀ </a:t>
            </a:r>
            <a:r>
              <a:rPr lang="it-IT" sz="2000" dirty="0" err="1">
                <a:solidFill>
                  <a:srgbClr val="0070C0"/>
                </a:solidFill>
              </a:rPr>
              <a:t>DI</a:t>
            </a:r>
            <a:r>
              <a:rPr lang="it-IT" sz="2000" dirty="0">
                <a:solidFill>
                  <a:srgbClr val="0070C0"/>
                </a:solidFill>
              </a:rPr>
              <a:t> ESCLUSIONE DEL SOCIO CANCELLATO DALL’ALBO</a:t>
            </a:r>
          </a:p>
          <a:p>
            <a:pPr>
              <a:lnSpc>
                <a:spcPct val="150000"/>
              </a:lnSpc>
              <a:spcAft>
                <a:spcPts val="600"/>
              </a:spcAft>
            </a:pPr>
            <a:r>
              <a:rPr lang="it-IT" sz="2000" dirty="0">
                <a:solidFill>
                  <a:srgbClr val="0070C0"/>
                </a:solidFill>
              </a:rPr>
              <a:t>MODALITÀ </a:t>
            </a:r>
            <a:r>
              <a:rPr lang="it-IT" sz="2000" dirty="0" err="1">
                <a:solidFill>
                  <a:srgbClr val="0070C0"/>
                </a:solidFill>
              </a:rPr>
              <a:t>DI</a:t>
            </a:r>
            <a:r>
              <a:rPr lang="it-IT" sz="2000" dirty="0">
                <a:solidFill>
                  <a:srgbClr val="0070C0"/>
                </a:solidFill>
              </a:rPr>
              <a:t> CONFERIMENTO DELL’INCARICO </a:t>
            </a:r>
            <a:r>
              <a:rPr lang="it-IT" sz="2000" dirty="0" smtClean="0">
                <a:solidFill>
                  <a:srgbClr val="0070C0"/>
                </a:solidFill>
              </a:rPr>
              <a:t>PROFESSIONALE</a:t>
            </a:r>
          </a:p>
          <a:p>
            <a:pPr>
              <a:lnSpc>
                <a:spcPct val="150000"/>
              </a:lnSpc>
              <a:spcAft>
                <a:spcPts val="600"/>
              </a:spcAft>
            </a:pPr>
            <a:r>
              <a:rPr lang="it-IT" sz="2000" dirty="0" smtClean="0">
                <a:solidFill>
                  <a:srgbClr val="0070C0"/>
                </a:solidFill>
              </a:rPr>
              <a:t>POLIZZA ASSICURATIVA</a:t>
            </a:r>
          </a:p>
          <a:p>
            <a:pPr>
              <a:lnSpc>
                <a:spcPct val="150000"/>
              </a:lnSpc>
              <a:spcAft>
                <a:spcPts val="600"/>
              </a:spcAft>
            </a:pPr>
            <a:r>
              <a:rPr lang="it-IT" sz="2000" dirty="0" smtClean="0">
                <a:solidFill>
                  <a:srgbClr val="0070C0"/>
                </a:solidFill>
              </a:rPr>
              <a:t>SEDE SOCIALE</a:t>
            </a:r>
          </a:p>
          <a:p>
            <a:pPr>
              <a:lnSpc>
                <a:spcPct val="150000"/>
              </a:lnSpc>
              <a:spcAft>
                <a:spcPts val="600"/>
              </a:spcAft>
            </a:pPr>
            <a:r>
              <a:rPr lang="it-IT" sz="2000" dirty="0" smtClean="0">
                <a:solidFill>
                  <a:srgbClr val="0070C0"/>
                </a:solidFill>
              </a:rPr>
              <a:t>CLAUSOLE OPZIONALI </a:t>
            </a:r>
            <a:endParaRPr lang="it-IT" sz="2000" dirty="0">
              <a:solidFill>
                <a:srgbClr val="0070C0"/>
              </a:solidFill>
            </a:endParaRPr>
          </a:p>
          <a:p>
            <a:pPr>
              <a:lnSpc>
                <a:spcPct val="150000"/>
              </a:lnSpc>
              <a:spcAft>
                <a:spcPts val="600"/>
              </a:spcAft>
            </a:pPr>
            <a:r>
              <a:rPr lang="it-IT" sz="2000" dirty="0">
                <a:solidFill>
                  <a:srgbClr val="0070C0"/>
                </a:solidFill>
              </a:rPr>
              <a:t>DENOMINAZIONE SOCIALE</a:t>
            </a:r>
          </a:p>
          <a:p>
            <a:pPr>
              <a:buNone/>
            </a:pPr>
            <a:endParaRPr lang="it-IT" sz="2000" dirty="0">
              <a:solidFill>
                <a:srgbClr val="0070C0"/>
              </a:solidFill>
            </a:endParaRPr>
          </a:p>
          <a:p>
            <a:endParaRPr lang="it-IT" sz="2000" dirty="0">
              <a:solidFill>
                <a:srgbClr val="0070C0"/>
              </a:solidFill>
            </a:endParaRPr>
          </a:p>
          <a:p>
            <a:endParaRPr lang="it-IT" sz="2000" dirty="0">
              <a:solidFill>
                <a:srgbClr val="0070C0"/>
              </a:solidFill>
            </a:endParaRP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342686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OGGETTO SOCIALE</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573427"/>
            <a:ext cx="10938017" cy="4530143"/>
          </a:xfrm>
        </p:spPr>
        <p:txBody>
          <a:bodyPr>
            <a:normAutofit/>
          </a:bodyPr>
          <a:lstStyle/>
          <a:p>
            <a:pPr marL="0" indent="0" algn="just">
              <a:lnSpc>
                <a:spcPct val="150000"/>
              </a:lnSpc>
              <a:spcAft>
                <a:spcPts val="600"/>
              </a:spcAft>
              <a:buNone/>
            </a:pPr>
            <a:r>
              <a:rPr lang="it-IT" sz="2000" dirty="0" smtClean="0">
                <a:solidFill>
                  <a:srgbClr val="0070C0"/>
                </a:solidFill>
              </a:rPr>
              <a:t>L’OGGETTO </a:t>
            </a:r>
            <a:r>
              <a:rPr lang="it-IT" sz="2000" dirty="0">
                <a:solidFill>
                  <a:srgbClr val="0070C0"/>
                </a:solidFill>
              </a:rPr>
              <a:t>SOCIALE DELLA STP DEVE ESSERE CIRCOSCRITTO ALL’ESERCIZIO IN VIA ESCLUSIVA DELL’ATTIVITÀ PROFESSIONALE DA PARTE DEI </a:t>
            </a:r>
            <a:r>
              <a:rPr lang="it-IT" sz="2000" dirty="0" smtClean="0">
                <a:solidFill>
                  <a:srgbClr val="0070C0"/>
                </a:solidFill>
              </a:rPr>
              <a:t>SOCI.</a:t>
            </a:r>
            <a:endParaRPr lang="it-IT" sz="2000" dirty="0">
              <a:solidFill>
                <a:srgbClr val="0070C0"/>
              </a:solidFill>
            </a:endParaRPr>
          </a:p>
          <a:p>
            <a:pPr marL="0" indent="0" algn="just">
              <a:lnSpc>
                <a:spcPct val="150000"/>
              </a:lnSpc>
              <a:spcAft>
                <a:spcPts val="600"/>
              </a:spcAft>
              <a:buNone/>
            </a:pPr>
            <a:r>
              <a:rPr lang="it-IT" sz="2000" dirty="0" smtClean="0">
                <a:solidFill>
                  <a:srgbClr val="0070C0"/>
                </a:solidFill>
              </a:rPr>
              <a:t>COMPATIBILE </a:t>
            </a:r>
            <a:r>
              <a:rPr lang="it-IT" sz="2000" dirty="0">
                <a:solidFill>
                  <a:srgbClr val="0070C0"/>
                </a:solidFill>
              </a:rPr>
              <a:t>CON L’OGGETTO SOCIALE DELLA STP È LA POSSIBILITÀ </a:t>
            </a:r>
            <a:r>
              <a:rPr lang="it-IT" sz="2000" dirty="0" err="1">
                <a:solidFill>
                  <a:srgbClr val="0070C0"/>
                </a:solidFill>
              </a:rPr>
              <a:t>DI</a:t>
            </a:r>
            <a:r>
              <a:rPr lang="it-IT" sz="2000" dirty="0">
                <a:solidFill>
                  <a:srgbClr val="0070C0"/>
                </a:solidFill>
              </a:rPr>
              <a:t> COMPIERE ATTIVITÀ STRUMENTALI ALL’ESERCIZIO DELLA PROFESSIONE ESERCITATA (NESSO </a:t>
            </a:r>
            <a:r>
              <a:rPr lang="it-IT" sz="2000" dirty="0" err="1">
                <a:solidFill>
                  <a:srgbClr val="0070C0"/>
                </a:solidFill>
              </a:rPr>
              <a:t>DI</a:t>
            </a:r>
            <a:r>
              <a:rPr lang="it-IT" sz="2000" dirty="0">
                <a:solidFill>
                  <a:srgbClr val="0070C0"/>
                </a:solidFill>
              </a:rPr>
              <a:t> STRUMENTALITÀ FUNZIONALE</a:t>
            </a:r>
            <a:r>
              <a:rPr lang="it-IT" sz="2000" dirty="0" smtClean="0">
                <a:solidFill>
                  <a:srgbClr val="0070C0"/>
                </a:solidFill>
              </a:rPr>
              <a:t>).</a:t>
            </a:r>
            <a:endParaRPr lang="it-IT" sz="2000" dirty="0">
              <a:solidFill>
                <a:srgbClr val="0070C0"/>
              </a:solidFill>
            </a:endParaRPr>
          </a:p>
          <a:p>
            <a:endParaRPr lang="it-IT" sz="2000" dirty="0">
              <a:solidFill>
                <a:srgbClr val="0070C0"/>
              </a:solidFill>
            </a:endParaRPr>
          </a:p>
        </p:txBody>
      </p:sp>
    </p:spTree>
    <p:extLst>
      <p:ext uri="{BB962C8B-B14F-4D97-AF65-F5344CB8AC3E}">
        <p14:creationId xmlns="" xmlns:p14="http://schemas.microsoft.com/office/powerpoint/2010/main" val="2748234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CARATTERE ESCLUSIVO</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804086"/>
            <a:ext cx="10921542" cy="4530143"/>
          </a:xfrm>
        </p:spPr>
        <p:txBody>
          <a:bodyPr>
            <a:normAutofit/>
          </a:bodyPr>
          <a:lstStyle/>
          <a:p>
            <a:pPr marL="0" indent="0" algn="just">
              <a:lnSpc>
                <a:spcPct val="150000"/>
              </a:lnSpc>
              <a:spcAft>
                <a:spcPts val="600"/>
              </a:spcAft>
              <a:buNone/>
            </a:pPr>
            <a:r>
              <a:rPr lang="it-IT" sz="2000" dirty="0" smtClean="0">
                <a:solidFill>
                  <a:srgbClr val="0070C0"/>
                </a:solidFill>
              </a:rPr>
              <a:t>L’ESERCIZIO </a:t>
            </a:r>
            <a:r>
              <a:rPr lang="it-IT" sz="2000" dirty="0">
                <a:solidFill>
                  <a:srgbClr val="0070C0"/>
                </a:solidFill>
              </a:rPr>
              <a:t>DELL’ATTIVITÀ PROFESSIONALE FA CAPO ALLE STP, L’ESECUZIONE DELLA PRESTAZIONE AL SINGOLO </a:t>
            </a:r>
            <a:r>
              <a:rPr lang="it-IT" sz="2000" dirty="0" smtClean="0">
                <a:solidFill>
                  <a:srgbClr val="0070C0"/>
                </a:solidFill>
              </a:rPr>
              <a:t>PROFESSIONISTA.</a:t>
            </a:r>
            <a:endParaRPr lang="it-IT" sz="2000" dirty="0">
              <a:solidFill>
                <a:srgbClr val="0070C0"/>
              </a:solidFill>
            </a:endParaRPr>
          </a:p>
          <a:p>
            <a:pPr marL="0" indent="0" algn="just">
              <a:lnSpc>
                <a:spcPct val="150000"/>
              </a:lnSpc>
              <a:spcAft>
                <a:spcPts val="600"/>
              </a:spcAft>
              <a:buNone/>
            </a:pPr>
            <a:r>
              <a:rPr lang="it-IT" sz="2000" dirty="0">
                <a:solidFill>
                  <a:srgbClr val="0070C0"/>
                </a:solidFill>
              </a:rPr>
              <a:t>L’INCARICO PROFESSIONALE VIENE CONFERITO DIRETTAMENTE ALLA </a:t>
            </a:r>
            <a:r>
              <a:rPr lang="it-IT" sz="2000" dirty="0" smtClean="0">
                <a:solidFill>
                  <a:srgbClr val="0070C0"/>
                </a:solidFill>
              </a:rPr>
              <a:t>STP.</a:t>
            </a:r>
            <a:endParaRPr lang="it-IT" sz="2000" dirty="0">
              <a:solidFill>
                <a:srgbClr val="0070C0"/>
              </a:solidFill>
            </a:endParaRPr>
          </a:p>
          <a:p>
            <a:pPr marL="0" indent="0" algn="just">
              <a:lnSpc>
                <a:spcPct val="150000"/>
              </a:lnSpc>
              <a:spcAft>
                <a:spcPts val="600"/>
              </a:spcAft>
              <a:buNone/>
            </a:pPr>
            <a:r>
              <a:rPr lang="it-IT" sz="2000" dirty="0">
                <a:solidFill>
                  <a:srgbClr val="0070C0"/>
                </a:solidFill>
              </a:rPr>
              <a:t>IL SOCIO DELLA STP PUÒ CONTINUARE A SVOLGERE (ANCHE) LA PROFESSIONE IN FORMA INDIVIDUALE, MA NON PUÒ ESSERE SOCIO </a:t>
            </a:r>
            <a:r>
              <a:rPr lang="it-IT" sz="2000" dirty="0" err="1">
                <a:solidFill>
                  <a:srgbClr val="0070C0"/>
                </a:solidFill>
              </a:rPr>
              <a:t>DI</a:t>
            </a:r>
            <a:r>
              <a:rPr lang="it-IT" sz="2000" dirty="0">
                <a:solidFill>
                  <a:srgbClr val="0070C0"/>
                </a:solidFill>
              </a:rPr>
              <a:t> PIÙ </a:t>
            </a:r>
            <a:r>
              <a:rPr lang="it-IT" sz="2000" dirty="0" smtClean="0">
                <a:solidFill>
                  <a:srgbClr val="0070C0"/>
                </a:solidFill>
              </a:rPr>
              <a:t>STP.</a:t>
            </a:r>
            <a:endParaRPr lang="it-IT" sz="2000" dirty="0">
              <a:solidFill>
                <a:srgbClr val="0070C0"/>
              </a:solidFill>
            </a:endParaRPr>
          </a:p>
          <a:p>
            <a:pPr>
              <a:buNone/>
            </a:pPr>
            <a:endParaRPr lang="it-IT" sz="2000" dirty="0">
              <a:solidFill>
                <a:srgbClr val="0070C0"/>
              </a:solidFill>
            </a:endParaRPr>
          </a:p>
        </p:txBody>
      </p:sp>
    </p:spTree>
    <p:extLst>
      <p:ext uri="{BB962C8B-B14F-4D97-AF65-F5344CB8AC3E}">
        <p14:creationId xmlns="" xmlns:p14="http://schemas.microsoft.com/office/powerpoint/2010/main" val="3307220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AUSILIARI E SOSTITUTI</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647568"/>
            <a:ext cx="10863877" cy="4530143"/>
          </a:xfrm>
        </p:spPr>
        <p:txBody>
          <a:bodyPr>
            <a:normAutofit fontScale="85000" lnSpcReduction="10000"/>
          </a:bodyPr>
          <a:lstStyle/>
          <a:p>
            <a:pPr marL="0" indent="0" algn="just">
              <a:lnSpc>
                <a:spcPct val="150000"/>
              </a:lnSpc>
              <a:spcAft>
                <a:spcPts val="600"/>
              </a:spcAft>
              <a:buNone/>
            </a:pPr>
            <a:r>
              <a:rPr lang="it-IT" sz="2000" dirty="0">
                <a:solidFill>
                  <a:srgbClr val="0070C0"/>
                </a:solidFill>
              </a:rPr>
              <a:t>L’ART. 5 DEL DM N. 34/2013 DISPONE CHE, SOTTO LA PROPRIA DIREZIONE E RESPONSABILITÀ, IL SOCIO PROFESSIONISTA:</a:t>
            </a:r>
          </a:p>
          <a:p>
            <a:pPr algn="just">
              <a:lnSpc>
                <a:spcPct val="150000"/>
              </a:lnSpc>
              <a:spcAft>
                <a:spcPts val="600"/>
              </a:spcAft>
            </a:pPr>
            <a:r>
              <a:rPr lang="it-IT" sz="2000" dirty="0" smtClean="0">
                <a:solidFill>
                  <a:srgbClr val="0070C0"/>
                </a:solidFill>
              </a:rPr>
              <a:t>PUÒ </a:t>
            </a:r>
            <a:r>
              <a:rPr lang="it-IT" sz="2000" dirty="0">
                <a:solidFill>
                  <a:srgbClr val="0070C0"/>
                </a:solidFill>
              </a:rPr>
              <a:t>AVVALERSI DELLA COLLABORAZIONE </a:t>
            </a:r>
            <a:r>
              <a:rPr lang="it-IT" sz="2000" dirty="0" err="1">
                <a:solidFill>
                  <a:srgbClr val="0070C0"/>
                </a:solidFill>
              </a:rPr>
              <a:t>DI</a:t>
            </a:r>
            <a:r>
              <a:rPr lang="it-IT" sz="2000" dirty="0">
                <a:solidFill>
                  <a:srgbClr val="0070C0"/>
                </a:solidFill>
              </a:rPr>
              <a:t> </a:t>
            </a:r>
            <a:r>
              <a:rPr lang="it-IT" sz="2000" dirty="0" smtClean="0">
                <a:solidFill>
                  <a:srgbClr val="0070C0"/>
                </a:solidFill>
              </a:rPr>
              <a:t>AUSILIARI;</a:t>
            </a:r>
            <a:endParaRPr lang="it-IT" sz="2000" dirty="0">
              <a:solidFill>
                <a:srgbClr val="0070C0"/>
              </a:solidFill>
            </a:endParaRPr>
          </a:p>
          <a:p>
            <a:pPr algn="just">
              <a:lnSpc>
                <a:spcPct val="150000"/>
              </a:lnSpc>
              <a:spcAft>
                <a:spcPts val="600"/>
              </a:spcAft>
            </a:pPr>
            <a:r>
              <a:rPr lang="it-IT" sz="2000" dirty="0" smtClean="0">
                <a:solidFill>
                  <a:srgbClr val="0070C0"/>
                </a:solidFill>
              </a:rPr>
              <a:t>PUÒ </a:t>
            </a:r>
            <a:r>
              <a:rPr lang="it-IT" sz="2000" dirty="0">
                <a:solidFill>
                  <a:srgbClr val="0070C0"/>
                </a:solidFill>
              </a:rPr>
              <a:t>AVVALERSI </a:t>
            </a:r>
            <a:r>
              <a:rPr lang="it-IT" sz="2000" dirty="0" err="1">
                <a:solidFill>
                  <a:srgbClr val="0070C0"/>
                </a:solidFill>
              </a:rPr>
              <a:t>DI</a:t>
            </a:r>
            <a:r>
              <a:rPr lang="it-IT" sz="2000" dirty="0">
                <a:solidFill>
                  <a:srgbClr val="0070C0"/>
                </a:solidFill>
              </a:rPr>
              <a:t> SOSTITUTI, IN CASO </a:t>
            </a:r>
            <a:r>
              <a:rPr lang="it-IT" sz="2000" dirty="0" err="1">
                <a:solidFill>
                  <a:srgbClr val="0070C0"/>
                </a:solidFill>
              </a:rPr>
              <a:t>DI</a:t>
            </a:r>
            <a:r>
              <a:rPr lang="it-IT" sz="2000" dirty="0">
                <a:solidFill>
                  <a:srgbClr val="0070C0"/>
                </a:solidFill>
              </a:rPr>
              <a:t> SOPRAVVENUTE ESIGENZE NON </a:t>
            </a:r>
            <a:r>
              <a:rPr lang="it-IT" sz="2000" dirty="0" smtClean="0">
                <a:solidFill>
                  <a:srgbClr val="0070C0"/>
                </a:solidFill>
              </a:rPr>
              <a:t>PREVEDIBILI.</a:t>
            </a:r>
            <a:endParaRPr lang="it-IT" sz="2000" dirty="0">
              <a:solidFill>
                <a:srgbClr val="0070C0"/>
              </a:solidFill>
            </a:endParaRPr>
          </a:p>
          <a:p>
            <a:pPr marL="0" indent="0" algn="just">
              <a:lnSpc>
                <a:spcPct val="150000"/>
              </a:lnSpc>
              <a:spcAft>
                <a:spcPts val="600"/>
              </a:spcAft>
              <a:buNone/>
            </a:pPr>
            <a:r>
              <a:rPr lang="it-IT" sz="2000" dirty="0" smtClean="0">
                <a:solidFill>
                  <a:srgbClr val="0070C0"/>
                </a:solidFill>
              </a:rPr>
              <a:t>I </a:t>
            </a:r>
            <a:r>
              <a:rPr lang="it-IT" sz="2000" dirty="0">
                <a:solidFill>
                  <a:srgbClr val="0070C0"/>
                </a:solidFill>
              </a:rPr>
              <a:t>NOMINATIVI DEGLI AUSILIARI E DEI SOSTITUTI DEVONO ESSERE COMUNICATI AL </a:t>
            </a:r>
            <a:r>
              <a:rPr lang="it-IT" sz="2000" dirty="0" smtClean="0">
                <a:solidFill>
                  <a:srgbClr val="0070C0"/>
                </a:solidFill>
              </a:rPr>
              <a:t>CLIENTE.</a:t>
            </a:r>
          </a:p>
          <a:p>
            <a:pPr marL="0" indent="0" algn="just">
              <a:lnSpc>
                <a:spcPct val="150000"/>
              </a:lnSpc>
              <a:spcAft>
                <a:spcPts val="600"/>
              </a:spcAft>
              <a:buNone/>
            </a:pPr>
            <a:endParaRPr lang="it-IT" sz="2000" dirty="0" smtClean="0">
              <a:solidFill>
                <a:srgbClr val="0070C0"/>
              </a:solidFill>
            </a:endParaRPr>
          </a:p>
          <a:p>
            <a:pPr marL="0" indent="0" algn="just">
              <a:lnSpc>
                <a:spcPct val="150000"/>
              </a:lnSpc>
              <a:spcAft>
                <a:spcPts val="600"/>
              </a:spcAft>
              <a:buNone/>
            </a:pPr>
            <a:r>
              <a:rPr lang="it-IT" sz="2000" dirty="0" smtClean="0">
                <a:solidFill>
                  <a:srgbClr val="0070C0"/>
                </a:solidFill>
              </a:rPr>
              <a:t>DISCIPLINA  NON INNOVATIVA (ART. 2232 C.C.): MEDESIMO PRINCIPIO SI APPLICA A STUDI MONOPROFESSIONALI E AD ASSOCIAZIONI PROFESSIONALI.</a:t>
            </a:r>
            <a:endParaRPr lang="it-IT" sz="2000" dirty="0">
              <a:solidFill>
                <a:srgbClr val="0070C0"/>
              </a:solidFill>
            </a:endParaRPr>
          </a:p>
          <a:p>
            <a:endParaRPr lang="it-IT" sz="2000" dirty="0">
              <a:solidFill>
                <a:srgbClr val="0070C0"/>
              </a:solidFill>
            </a:endParaRPr>
          </a:p>
          <a:p>
            <a:pPr marL="0" indent="0">
              <a:buNone/>
            </a:pPr>
            <a:endParaRPr lang="it-IT" sz="2000" dirty="0">
              <a:solidFill>
                <a:srgbClr val="0070C0"/>
              </a:solidFill>
            </a:endParaRP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325844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I SOCI</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817376" y="1614616"/>
            <a:ext cx="10674407" cy="4530143"/>
          </a:xfrm>
        </p:spPr>
        <p:txBody>
          <a:bodyPr>
            <a:normAutofit/>
          </a:bodyPr>
          <a:lstStyle/>
          <a:p>
            <a:pPr algn="just">
              <a:lnSpc>
                <a:spcPct val="150000"/>
              </a:lnSpc>
              <a:spcAft>
                <a:spcPts val="600"/>
              </a:spcAft>
            </a:pPr>
            <a:r>
              <a:rPr lang="it-IT" sz="2000" dirty="0">
                <a:solidFill>
                  <a:srgbClr val="0070C0"/>
                </a:solidFill>
              </a:rPr>
              <a:t>SOCI PROFESSIONISTI ISCRITTI A ORDINI O </a:t>
            </a:r>
            <a:r>
              <a:rPr lang="it-IT" sz="2000" dirty="0" smtClean="0">
                <a:solidFill>
                  <a:srgbClr val="0070C0"/>
                </a:solidFill>
              </a:rPr>
              <a:t>COLLEGI</a:t>
            </a:r>
            <a:endParaRPr lang="it-IT" sz="2000" dirty="0">
              <a:solidFill>
                <a:srgbClr val="0070C0"/>
              </a:solidFill>
            </a:endParaRPr>
          </a:p>
          <a:p>
            <a:pPr algn="just">
              <a:lnSpc>
                <a:spcPct val="150000"/>
              </a:lnSpc>
              <a:spcAft>
                <a:spcPts val="600"/>
              </a:spcAft>
            </a:pPr>
            <a:r>
              <a:rPr lang="it-IT" sz="2000" dirty="0">
                <a:solidFill>
                  <a:srgbClr val="0070C0"/>
                </a:solidFill>
              </a:rPr>
              <a:t>SOGGETTI NON PROFESSIONISTI SOLTANTO PER PRESTAZIONI TECNICHE O PER FINALITÀ </a:t>
            </a:r>
            <a:r>
              <a:rPr lang="it-IT" sz="2000" dirty="0" err="1">
                <a:solidFill>
                  <a:srgbClr val="0070C0"/>
                </a:solidFill>
              </a:rPr>
              <a:t>DI</a:t>
            </a:r>
            <a:r>
              <a:rPr lang="it-IT" sz="2000" dirty="0">
                <a:solidFill>
                  <a:srgbClr val="0070C0"/>
                </a:solidFill>
              </a:rPr>
              <a:t> INVESTIMENTO</a:t>
            </a:r>
          </a:p>
          <a:p>
            <a:pPr>
              <a:buNone/>
            </a:pPr>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2350426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REGOLA DEI «DUE TERZI»</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804086"/>
            <a:ext cx="10756785" cy="4530143"/>
          </a:xfrm>
        </p:spPr>
        <p:txBody>
          <a:bodyPr>
            <a:normAutofit/>
          </a:bodyPr>
          <a:lstStyle/>
          <a:p>
            <a:pPr marL="0" indent="0" algn="just">
              <a:lnSpc>
                <a:spcPct val="150000"/>
              </a:lnSpc>
              <a:spcAft>
                <a:spcPts val="600"/>
              </a:spcAft>
              <a:buNone/>
            </a:pPr>
            <a:r>
              <a:rPr lang="it-IT" sz="2000" dirty="0" smtClean="0">
                <a:solidFill>
                  <a:srgbClr val="0070C0"/>
                </a:solidFill>
              </a:rPr>
              <a:t>IL </a:t>
            </a:r>
            <a:r>
              <a:rPr lang="it-IT" sz="2000" dirty="0">
                <a:solidFill>
                  <a:srgbClr val="0070C0"/>
                </a:solidFill>
              </a:rPr>
              <a:t>NUMERO DEI SOCI PROFESSIONISTI E LA PARTECIPAZIONE AL CAPITALE SOCIALE DEI PROFESSIONISTI DEVE ESSERE COMUNQUE TALE DA DETERMINARE LA MAGGIORANZA DEI DUE TERZI NELLE DELIBERAZIONI O DECISIONI DEI </a:t>
            </a:r>
            <a:r>
              <a:rPr lang="it-IT" sz="2000" dirty="0" smtClean="0">
                <a:solidFill>
                  <a:srgbClr val="0070C0"/>
                </a:solidFill>
              </a:rPr>
              <a:t>SOCI.</a:t>
            </a:r>
            <a:endParaRPr lang="it-IT" sz="2000" dirty="0">
              <a:solidFill>
                <a:srgbClr val="0070C0"/>
              </a:solidFill>
            </a:endParaRPr>
          </a:p>
          <a:p>
            <a:pPr marL="0" indent="0">
              <a:buNone/>
            </a:pPr>
            <a:endParaRPr lang="it-IT" sz="2000" dirty="0">
              <a:solidFill>
                <a:srgbClr val="0070C0"/>
              </a:solidFill>
            </a:endParaRP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150213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AMMINISTRATORI</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578479" y="1540476"/>
            <a:ext cx="10962731" cy="4530143"/>
          </a:xfrm>
        </p:spPr>
        <p:txBody>
          <a:bodyPr>
            <a:normAutofit/>
          </a:bodyPr>
          <a:lstStyle/>
          <a:p>
            <a:pPr marL="0" indent="0" algn="just">
              <a:lnSpc>
                <a:spcPct val="150000"/>
              </a:lnSpc>
              <a:spcAft>
                <a:spcPts val="600"/>
              </a:spcAft>
              <a:buNone/>
            </a:pPr>
            <a:r>
              <a:rPr lang="it-IT" sz="2000" dirty="0" smtClean="0">
                <a:solidFill>
                  <a:srgbClr val="0070C0"/>
                </a:solidFill>
              </a:rPr>
              <a:t>POSSONO </a:t>
            </a:r>
            <a:r>
              <a:rPr lang="it-IT" sz="2000" dirty="0">
                <a:solidFill>
                  <a:srgbClr val="0070C0"/>
                </a:solidFill>
              </a:rPr>
              <a:t>ASSUMERE LA CARICA </a:t>
            </a:r>
            <a:r>
              <a:rPr lang="it-IT" sz="2000" dirty="0" err="1">
                <a:solidFill>
                  <a:srgbClr val="0070C0"/>
                </a:solidFill>
              </a:rPr>
              <a:t>DI</a:t>
            </a:r>
            <a:r>
              <a:rPr lang="it-IT" sz="2000" dirty="0">
                <a:solidFill>
                  <a:srgbClr val="0070C0"/>
                </a:solidFill>
              </a:rPr>
              <a:t> AMMINISTRATORE </a:t>
            </a:r>
            <a:r>
              <a:rPr lang="it-IT" sz="2000" dirty="0" err="1">
                <a:solidFill>
                  <a:srgbClr val="0070C0"/>
                </a:solidFill>
              </a:rPr>
              <a:t>DI</a:t>
            </a:r>
            <a:r>
              <a:rPr lang="it-IT" sz="2000" dirty="0">
                <a:solidFill>
                  <a:srgbClr val="0070C0"/>
                </a:solidFill>
              </a:rPr>
              <a:t> STP ANCHE I SOCI NON </a:t>
            </a:r>
            <a:r>
              <a:rPr lang="it-IT" sz="2000" dirty="0" smtClean="0">
                <a:solidFill>
                  <a:srgbClr val="0070C0"/>
                </a:solidFill>
              </a:rPr>
              <a:t>PROFESSIONISTI.</a:t>
            </a:r>
            <a:endParaRPr lang="it-IT" sz="2000" dirty="0">
              <a:solidFill>
                <a:srgbClr val="0070C0"/>
              </a:solidFill>
            </a:endParaRPr>
          </a:p>
          <a:p>
            <a:pPr marL="0" indent="0" algn="just">
              <a:lnSpc>
                <a:spcPct val="150000"/>
              </a:lnSpc>
              <a:spcAft>
                <a:spcPts val="600"/>
              </a:spcAft>
              <a:buNone/>
            </a:pPr>
            <a:r>
              <a:rPr lang="it-IT" sz="2000" dirty="0">
                <a:solidFill>
                  <a:srgbClr val="0070C0"/>
                </a:solidFill>
              </a:rPr>
              <a:t>SI CONSIGLIA, TUTTAVIA, CONSIDERATA LA NATURA DELLE ATTIVITÀ SVOLTE DALLA STP, L’INSERIMENTO </a:t>
            </a:r>
            <a:r>
              <a:rPr lang="it-IT" sz="2000" dirty="0" err="1">
                <a:solidFill>
                  <a:srgbClr val="0070C0"/>
                </a:solidFill>
              </a:rPr>
              <a:t>DI</a:t>
            </a:r>
            <a:r>
              <a:rPr lang="it-IT" sz="2000" dirty="0">
                <a:solidFill>
                  <a:srgbClr val="0070C0"/>
                </a:solidFill>
              </a:rPr>
              <a:t> UNA CLAUSOLA STATUTARIA CHE PREVEDA CHE TALE QUALIFICA </a:t>
            </a:r>
            <a:r>
              <a:rPr lang="it-IT" sz="2000" dirty="0" smtClean="0">
                <a:solidFill>
                  <a:srgbClr val="0070C0"/>
                </a:solidFill>
              </a:rPr>
              <a:t>POSSA </a:t>
            </a:r>
            <a:r>
              <a:rPr lang="it-IT" sz="2000" dirty="0">
                <a:solidFill>
                  <a:srgbClr val="0070C0"/>
                </a:solidFill>
              </a:rPr>
              <a:t>ESSERE ASSUNTA SOLTANTO DA SOCI PROFESSIONISTI (O CHE, IN OGNI CASO, LA MAGGIORANZA DEGLI AMMINISTRATORI SIA COSTITUITA DA SOCI PROFESSIONISTI</a:t>
            </a:r>
            <a:r>
              <a:rPr lang="it-IT" sz="2000" dirty="0" smtClean="0">
                <a:solidFill>
                  <a:srgbClr val="0070C0"/>
                </a:solidFill>
              </a:rPr>
              <a:t>).</a:t>
            </a:r>
            <a:endParaRPr lang="it-IT" sz="2000" dirty="0">
              <a:solidFill>
                <a:srgbClr val="0070C0"/>
              </a:solidFill>
            </a:endParaRPr>
          </a:p>
          <a:p>
            <a:pPr marL="0" indent="0">
              <a:buNone/>
            </a:pPr>
            <a:endParaRPr lang="it-IT" sz="2000" dirty="0"/>
          </a:p>
        </p:txBody>
      </p:sp>
    </p:spTree>
    <p:extLst>
      <p:ext uri="{BB962C8B-B14F-4D97-AF65-F5344CB8AC3E}">
        <p14:creationId xmlns="" xmlns:p14="http://schemas.microsoft.com/office/powerpoint/2010/main" val="2564944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PUBBLICITÀ</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861751"/>
            <a:ext cx="10765023" cy="4530143"/>
          </a:xfrm>
        </p:spPr>
        <p:txBody>
          <a:bodyPr>
            <a:normAutofit/>
          </a:bodyPr>
          <a:lstStyle/>
          <a:p>
            <a:pPr marL="0" indent="0" algn="just">
              <a:lnSpc>
                <a:spcPct val="150000"/>
              </a:lnSpc>
              <a:spcAft>
                <a:spcPts val="600"/>
              </a:spcAft>
              <a:buNone/>
            </a:pPr>
            <a:r>
              <a:rPr lang="it-IT" sz="2000" dirty="0">
                <a:solidFill>
                  <a:srgbClr val="0070C0"/>
                </a:solidFill>
              </a:rPr>
              <a:t>DOPO LA COSTITUZIONE LA STP È TENUTA AD ISCRIVERSI:</a:t>
            </a:r>
          </a:p>
          <a:p>
            <a:pPr algn="just">
              <a:lnSpc>
                <a:spcPct val="150000"/>
              </a:lnSpc>
              <a:spcAft>
                <a:spcPts val="600"/>
              </a:spcAft>
            </a:pPr>
            <a:r>
              <a:rPr lang="it-IT" sz="2000" dirty="0" smtClean="0">
                <a:solidFill>
                  <a:srgbClr val="0070C0"/>
                </a:solidFill>
              </a:rPr>
              <a:t>NELLA </a:t>
            </a:r>
            <a:r>
              <a:rPr lang="it-IT" sz="2000" dirty="0">
                <a:solidFill>
                  <a:srgbClr val="0070C0"/>
                </a:solidFill>
              </a:rPr>
              <a:t>SEZIONE SPECIALE DEL REGISTRO DELLE IMPRESE TENUTO DALLA CAMERA </a:t>
            </a:r>
            <a:r>
              <a:rPr lang="it-IT" sz="2000" dirty="0" err="1">
                <a:solidFill>
                  <a:srgbClr val="0070C0"/>
                </a:solidFill>
              </a:rPr>
              <a:t>DI</a:t>
            </a:r>
            <a:r>
              <a:rPr lang="it-IT" sz="2000" dirty="0">
                <a:solidFill>
                  <a:srgbClr val="0070C0"/>
                </a:solidFill>
              </a:rPr>
              <a:t> COMMERCIO</a:t>
            </a:r>
          </a:p>
          <a:p>
            <a:pPr algn="just">
              <a:lnSpc>
                <a:spcPct val="150000"/>
              </a:lnSpc>
              <a:spcAft>
                <a:spcPts val="600"/>
              </a:spcAft>
            </a:pPr>
            <a:r>
              <a:rPr lang="it-IT" sz="2000" dirty="0" smtClean="0">
                <a:solidFill>
                  <a:srgbClr val="0070C0"/>
                </a:solidFill>
              </a:rPr>
              <a:t>NELLA </a:t>
            </a:r>
            <a:r>
              <a:rPr lang="it-IT" sz="2000" dirty="0">
                <a:solidFill>
                  <a:srgbClr val="0070C0"/>
                </a:solidFill>
              </a:rPr>
              <a:t>SEZIONE SPECIALE DELL’ALBO TENUTO PRESSO L’ORDINE O IL COLLEGIO PROFESSIONALE </a:t>
            </a:r>
            <a:r>
              <a:rPr lang="it-IT" sz="2000" dirty="0" err="1">
                <a:solidFill>
                  <a:srgbClr val="0070C0"/>
                </a:solidFill>
              </a:rPr>
              <a:t>DI</a:t>
            </a:r>
            <a:r>
              <a:rPr lang="it-IT" sz="2000" dirty="0">
                <a:solidFill>
                  <a:srgbClr val="0070C0"/>
                </a:solidFill>
              </a:rPr>
              <a:t> APPARTENENZA DEI SOCI PROFESSIONISTI</a:t>
            </a:r>
          </a:p>
          <a:p>
            <a:pPr algn="just"/>
            <a:endParaRPr lang="it-IT" sz="2000" dirty="0">
              <a:solidFill>
                <a:srgbClr val="0070C0"/>
              </a:solidFill>
            </a:endParaRPr>
          </a:p>
          <a:p>
            <a:pPr marL="0" indent="0">
              <a:buNone/>
            </a:pPr>
            <a:endParaRPr lang="it-IT" sz="2000" dirty="0">
              <a:solidFill>
                <a:srgbClr val="0070C0"/>
              </a:solidFill>
            </a:endParaRP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826600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VENIR MENO </a:t>
            </a:r>
            <a:r>
              <a:rPr lang="it-IT" dirty="0" smtClean="0">
                <a:solidFill>
                  <a:srgbClr val="0070C0"/>
                </a:solidFill>
              </a:rPr>
              <a:t>PREVALENZA SOCI </a:t>
            </a:r>
            <a:r>
              <a:rPr lang="it-IT" dirty="0">
                <a:solidFill>
                  <a:srgbClr val="0070C0"/>
                </a:solidFill>
              </a:rPr>
              <a:t>PROFESSIONSTI</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80519"/>
            <a:ext cx="10789736" cy="4530143"/>
          </a:xfrm>
        </p:spPr>
        <p:txBody>
          <a:bodyPr>
            <a:normAutofit/>
          </a:bodyPr>
          <a:lstStyle/>
          <a:p>
            <a:pPr marL="0" indent="0" algn="just">
              <a:lnSpc>
                <a:spcPct val="150000"/>
              </a:lnSpc>
              <a:spcAft>
                <a:spcPts val="600"/>
              </a:spcAft>
              <a:buNone/>
            </a:pPr>
            <a:r>
              <a:rPr lang="it-IT" sz="2000" dirty="0" smtClean="0">
                <a:solidFill>
                  <a:srgbClr val="0070C0"/>
                </a:solidFill>
              </a:rPr>
              <a:t>L’ATTO </a:t>
            </a:r>
            <a:r>
              <a:rPr lang="it-IT" sz="2000" dirty="0">
                <a:solidFill>
                  <a:srgbClr val="0070C0"/>
                </a:solidFill>
              </a:rPr>
              <a:t>COSTITUTIVO DEVE PREVEDERE CHE IL VENIR MENO DELLA PREVALENZA DEI SOCI PROFESSIONISTI NELLA PERCENTUALE GIÀ INDICATA (2/3) PUÒ COMPORTARE LO SCIOGLIMENTO DELLA STP E LA CANCELLAZIONE DALLA SEZIONE SPECIALE DELL’ALBO PROFESSIONALE SE LA SOCIETÀ NON PROVVEDE A RISTABILIRE TALE PREVALENZA NEL TERMINE </a:t>
            </a:r>
            <a:r>
              <a:rPr lang="it-IT" sz="2000" dirty="0" err="1">
                <a:solidFill>
                  <a:srgbClr val="0070C0"/>
                </a:solidFill>
              </a:rPr>
              <a:t>DI</a:t>
            </a:r>
            <a:r>
              <a:rPr lang="it-IT" sz="2000" dirty="0">
                <a:solidFill>
                  <a:srgbClr val="0070C0"/>
                </a:solidFill>
              </a:rPr>
              <a:t> SEI </a:t>
            </a:r>
            <a:r>
              <a:rPr lang="it-IT" sz="2000" dirty="0" smtClean="0">
                <a:solidFill>
                  <a:srgbClr val="0070C0"/>
                </a:solidFill>
              </a:rPr>
              <a:t>MESI.</a:t>
            </a:r>
            <a:endParaRPr lang="it-IT" sz="2000" dirty="0">
              <a:solidFill>
                <a:srgbClr val="0070C0"/>
              </a:solidFill>
            </a:endParaRPr>
          </a:p>
          <a:p>
            <a:pPr marL="0" indent="0">
              <a:buNone/>
            </a:pPr>
            <a:endParaRPr lang="it-IT" sz="2000" dirty="0">
              <a:solidFill>
                <a:srgbClr val="0070C0"/>
              </a:solidFill>
            </a:endParaRP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3787731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CONFERIMENTO DELL’INCARICO</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680519"/>
            <a:ext cx="10830925" cy="4530143"/>
          </a:xfrm>
        </p:spPr>
        <p:txBody>
          <a:bodyPr>
            <a:normAutofit/>
          </a:bodyPr>
          <a:lstStyle/>
          <a:p>
            <a:pPr marL="0" indent="0" algn="just">
              <a:lnSpc>
                <a:spcPct val="150000"/>
              </a:lnSpc>
              <a:spcAft>
                <a:spcPts val="600"/>
              </a:spcAft>
              <a:buNone/>
            </a:pPr>
            <a:r>
              <a:rPr lang="it-IT" sz="2000" dirty="0">
                <a:solidFill>
                  <a:srgbClr val="0070C0"/>
                </a:solidFill>
              </a:rPr>
              <a:t>IL CONFERIMENTO DELL’INCARICO PUÒ AVVENIRE SECONDO DIVERSE MODALITÀ A SECONDA CHE IL CLIENTE ESERCITI O MENO LA FACOLTÀ </a:t>
            </a:r>
            <a:r>
              <a:rPr lang="it-IT" sz="2000" dirty="0" err="1">
                <a:solidFill>
                  <a:srgbClr val="0070C0"/>
                </a:solidFill>
              </a:rPr>
              <a:t>DI</a:t>
            </a:r>
            <a:r>
              <a:rPr lang="it-IT" sz="2000" dirty="0">
                <a:solidFill>
                  <a:srgbClr val="0070C0"/>
                </a:solidFill>
              </a:rPr>
              <a:t> SCELTA DEL PROFESSIONISTA CHE ESEGUIRÀ LA PRESTAZIONE, OVVERO:</a:t>
            </a:r>
          </a:p>
          <a:p>
            <a:pPr algn="just">
              <a:lnSpc>
                <a:spcPct val="150000"/>
              </a:lnSpc>
              <a:spcAft>
                <a:spcPts val="600"/>
              </a:spcAft>
            </a:pPr>
            <a:r>
              <a:rPr lang="it-IT" sz="2000" dirty="0" smtClean="0">
                <a:solidFill>
                  <a:srgbClr val="0070C0"/>
                </a:solidFill>
              </a:rPr>
              <a:t>NEL </a:t>
            </a:r>
            <a:r>
              <a:rPr lang="it-IT" sz="2000" dirty="0">
                <a:solidFill>
                  <a:srgbClr val="0070C0"/>
                </a:solidFill>
              </a:rPr>
              <a:t>CASO IN CUI IL </a:t>
            </a:r>
            <a:r>
              <a:rPr lang="it-IT" sz="2000" dirty="0" smtClean="0">
                <a:solidFill>
                  <a:srgbClr val="0070C0"/>
                </a:solidFill>
              </a:rPr>
              <a:t>CLIENTE </a:t>
            </a:r>
            <a:r>
              <a:rPr lang="it-IT" sz="2000" dirty="0">
                <a:solidFill>
                  <a:srgbClr val="0070C0"/>
                </a:solidFill>
              </a:rPr>
              <a:t>SAPPIA QUALE PROFESSIONISTA SCEGLIERE NON È PREVISTO ALCUN ADEMPIMENTO </a:t>
            </a:r>
            <a:r>
              <a:rPr lang="it-IT" sz="2000" dirty="0" smtClean="0">
                <a:solidFill>
                  <a:srgbClr val="0070C0"/>
                </a:solidFill>
              </a:rPr>
              <a:t>AGGIUNTIVO;</a:t>
            </a:r>
            <a:endParaRPr lang="it-IT" sz="2000" dirty="0">
              <a:solidFill>
                <a:srgbClr val="0070C0"/>
              </a:solidFill>
            </a:endParaRPr>
          </a:p>
          <a:p>
            <a:pPr algn="just">
              <a:lnSpc>
                <a:spcPct val="150000"/>
              </a:lnSpc>
              <a:spcAft>
                <a:spcPts val="600"/>
              </a:spcAft>
            </a:pPr>
            <a:r>
              <a:rPr lang="it-IT" sz="2000" dirty="0">
                <a:solidFill>
                  <a:srgbClr val="0070C0"/>
                </a:solidFill>
              </a:rPr>
              <a:t>NEL CASO IN CUI NON SAPPIA A QUALE PROFESSIONISTA RIVOLGERSI, LA STP SARÀ TENUTA A CONSEGNARGLI L’ELENCO SCRITTO DEI SOCI PROFESSIONSITI CON INDICAZIONE DEI TITOLI E DELLE </a:t>
            </a:r>
            <a:r>
              <a:rPr lang="it-IT" sz="2000" dirty="0" smtClean="0">
                <a:solidFill>
                  <a:srgbClr val="0070C0"/>
                </a:solidFill>
              </a:rPr>
              <a:t>QUALIFICHE.</a:t>
            </a:r>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455156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1309628-5C20-3C42-9F9A-397A5712A964}"/>
              </a:ext>
            </a:extLst>
          </p:cNvPr>
          <p:cNvSpPr>
            <a:spLocks noGrp="1"/>
          </p:cNvSpPr>
          <p:nvPr>
            <p:ph type="title"/>
          </p:nvPr>
        </p:nvSpPr>
        <p:spPr/>
        <p:txBody>
          <a:bodyPr/>
          <a:lstStyle/>
          <a:p>
            <a:pPr algn="ctr"/>
            <a:r>
              <a:rPr lang="it-IT" dirty="0">
                <a:solidFill>
                  <a:srgbClr val="0070C0"/>
                </a:solidFill>
              </a:rPr>
              <a:t>LE STP </a:t>
            </a:r>
          </a:p>
        </p:txBody>
      </p:sp>
      <p:graphicFrame>
        <p:nvGraphicFramePr>
          <p:cNvPr id="6" name="Segnaposto contenuto 5">
            <a:extLst>
              <a:ext uri="{FF2B5EF4-FFF2-40B4-BE49-F238E27FC236}">
                <a16:creationId xmlns="" xmlns:a16="http://schemas.microsoft.com/office/drawing/2014/main" id="{2C081813-193D-534F-BE35-D2BD19CA1CEA}"/>
              </a:ext>
            </a:extLst>
          </p:cNvPr>
          <p:cNvGraphicFramePr>
            <a:graphicFrameLocks noGrp="1"/>
          </p:cNvGraphicFramePr>
          <p:nvPr>
            <p:ph idx="1"/>
            <p:extLst>
              <p:ext uri="{D42A27DB-BD31-4B8C-83A1-F6EECF244321}">
                <p14:modId xmlns="" xmlns:p14="http://schemas.microsoft.com/office/powerpoint/2010/main" val="608718839"/>
              </p:ext>
            </p:extLst>
          </p:nvPr>
        </p:nvGraphicFramePr>
        <p:xfrm>
          <a:off x="1658166" y="1728440"/>
          <a:ext cx="8966200" cy="4313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714583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COPERTURA ASSICURATIVA</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746422"/>
            <a:ext cx="10839163" cy="4530143"/>
          </a:xfrm>
        </p:spPr>
        <p:txBody>
          <a:bodyPr>
            <a:normAutofit/>
          </a:bodyPr>
          <a:lstStyle/>
          <a:p>
            <a:pPr marL="0" indent="0" algn="just">
              <a:lnSpc>
                <a:spcPct val="150000"/>
              </a:lnSpc>
              <a:spcAft>
                <a:spcPts val="600"/>
              </a:spcAft>
              <a:buNone/>
            </a:pPr>
            <a:r>
              <a:rPr lang="it-IT" sz="2000" dirty="0">
                <a:solidFill>
                  <a:srgbClr val="0070C0"/>
                </a:solidFill>
              </a:rPr>
              <a:t>LA LEGGE ISTITUTIVA DELLA STP (LEGGE N. 183/2011) OBBLIGA LA STP A STIPULARE UNA POLIZZA ASSICURATIVA PER LA COPERTURA DEI RISCHI DERIVANTI DALLA RESPONSABILITÀ CIVILE PER I DANNI CAUSATI AI </a:t>
            </a:r>
            <a:r>
              <a:rPr lang="it-IT" sz="2000" dirty="0" smtClean="0">
                <a:solidFill>
                  <a:srgbClr val="0070C0"/>
                </a:solidFill>
              </a:rPr>
              <a:t>CLIENTI </a:t>
            </a:r>
            <a:r>
              <a:rPr lang="it-IT" sz="2000" dirty="0">
                <a:solidFill>
                  <a:srgbClr val="0070C0"/>
                </a:solidFill>
              </a:rPr>
              <a:t>DAI SINGOLI SOCI PROFESSIONISTI PER L’ESERCIZIO </a:t>
            </a:r>
            <a:r>
              <a:rPr lang="it-IT" sz="2000" dirty="0" smtClean="0">
                <a:solidFill>
                  <a:srgbClr val="0070C0"/>
                </a:solidFill>
              </a:rPr>
              <a:t>DELL’ATTIVITÀ.</a:t>
            </a:r>
            <a:endParaRPr lang="it-IT" sz="2000" dirty="0">
              <a:solidFill>
                <a:srgbClr val="0070C0"/>
              </a:solidFill>
            </a:endParaRPr>
          </a:p>
        </p:txBody>
      </p:sp>
    </p:spTree>
    <p:extLst>
      <p:ext uri="{BB962C8B-B14F-4D97-AF65-F5344CB8AC3E}">
        <p14:creationId xmlns="" xmlns:p14="http://schemas.microsoft.com/office/powerpoint/2010/main" val="3648641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REGIME DISCIPLINARE</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672281"/>
            <a:ext cx="10830925" cy="4530143"/>
          </a:xfrm>
        </p:spPr>
        <p:txBody>
          <a:bodyPr>
            <a:normAutofit/>
          </a:bodyPr>
          <a:lstStyle/>
          <a:p>
            <a:pPr marL="0" indent="0" algn="just">
              <a:lnSpc>
                <a:spcPct val="150000"/>
              </a:lnSpc>
              <a:spcAft>
                <a:spcPts val="600"/>
              </a:spcAft>
              <a:buNone/>
            </a:pPr>
            <a:r>
              <a:rPr lang="it-IT" sz="2000" dirty="0">
                <a:solidFill>
                  <a:srgbClr val="0070C0"/>
                </a:solidFill>
              </a:rPr>
              <a:t>LA LEGGE ISTITUTIVA DELLE STP (LEGGE N. 183/2011) DISPONE CHE I SOCI PROFESSIONISTI </a:t>
            </a:r>
            <a:r>
              <a:rPr lang="it-IT" sz="2000" dirty="0" smtClean="0">
                <a:solidFill>
                  <a:srgbClr val="0070C0"/>
                </a:solidFill>
              </a:rPr>
              <a:t>SONO </a:t>
            </a:r>
            <a:r>
              <a:rPr lang="it-IT" sz="2000" dirty="0">
                <a:solidFill>
                  <a:srgbClr val="0070C0"/>
                </a:solidFill>
              </a:rPr>
              <a:t>TENUTI ALL’OSSERVANZA DEL CODICE DEONTOLOGICO DEL PROPRIO ORDINE PROFESSIONALE, COSÌ COME LA STP È SOGGETTA AL REGIME DISCIPLINARE DELL’ORDINE AL QUALE RISULTA </a:t>
            </a:r>
            <a:r>
              <a:rPr lang="it-IT" sz="2000" dirty="0" smtClean="0">
                <a:solidFill>
                  <a:srgbClr val="0070C0"/>
                </a:solidFill>
              </a:rPr>
              <a:t>ISCRITTA.</a:t>
            </a:r>
            <a:endParaRPr lang="it-IT" sz="2000" dirty="0">
              <a:solidFill>
                <a:srgbClr val="0070C0"/>
              </a:solidFill>
            </a:endParaRPr>
          </a:p>
        </p:txBody>
      </p:sp>
    </p:spTree>
    <p:extLst>
      <p:ext uri="{BB962C8B-B14F-4D97-AF65-F5344CB8AC3E}">
        <p14:creationId xmlns="" xmlns:p14="http://schemas.microsoft.com/office/powerpoint/2010/main" val="3712468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FISCALE (1</a:t>
            </a:r>
            <a:r>
              <a:rPr lang="it-IT" dirty="0" smtClean="0">
                <a:solidFill>
                  <a:srgbClr val="0070C0"/>
                </a:solidFill>
              </a:rPr>
              <a:t>) - </a:t>
            </a:r>
            <a:r>
              <a:rPr lang="it-IT" sz="2800" dirty="0" smtClean="0">
                <a:solidFill>
                  <a:srgbClr val="0070C0"/>
                </a:solidFill>
              </a:rPr>
              <a:t>PRINCIPI </a:t>
            </a:r>
            <a:r>
              <a:rPr lang="it-IT" sz="2800" dirty="0" err="1">
                <a:solidFill>
                  <a:srgbClr val="0070C0"/>
                </a:solidFill>
              </a:rPr>
              <a:t>DI</a:t>
            </a:r>
            <a:r>
              <a:rPr lang="it-IT" sz="2800" dirty="0">
                <a:solidFill>
                  <a:srgbClr val="0070C0"/>
                </a:solidFill>
              </a:rPr>
              <a:t> CASSA E </a:t>
            </a:r>
            <a:r>
              <a:rPr lang="it-IT" sz="2800" dirty="0" err="1" smtClean="0">
                <a:solidFill>
                  <a:srgbClr val="0070C0"/>
                </a:solidFill>
              </a:rPr>
              <a:t>DI</a:t>
            </a:r>
            <a:r>
              <a:rPr lang="it-IT" sz="2800" dirty="0" smtClean="0">
                <a:solidFill>
                  <a:srgbClr val="0070C0"/>
                </a:solidFill>
              </a:rPr>
              <a:t> </a:t>
            </a:r>
            <a:r>
              <a:rPr lang="it-IT" sz="2800" dirty="0">
                <a:solidFill>
                  <a:srgbClr val="0070C0"/>
                </a:solidFill>
              </a:rPr>
              <a:t>COMPETENZA</a:t>
            </a:r>
          </a:p>
        </p:txBody>
      </p:sp>
      <p:graphicFrame>
        <p:nvGraphicFramePr>
          <p:cNvPr id="5" name="Segnaposto contenuto 4">
            <a:extLst>
              <a:ext uri="{FF2B5EF4-FFF2-40B4-BE49-F238E27FC236}">
                <a16:creationId xmlns="" xmlns:a16="http://schemas.microsoft.com/office/drawing/2014/main" id="{C62B660F-9B8F-2B48-8CD1-8D519379E177}"/>
              </a:ext>
            </a:extLst>
          </p:cNvPr>
          <p:cNvGraphicFramePr>
            <a:graphicFrameLocks noGrp="1"/>
          </p:cNvGraphicFramePr>
          <p:nvPr>
            <p:ph idx="1"/>
            <p:extLst>
              <p:ext uri="{D42A27DB-BD31-4B8C-83A1-F6EECF244321}">
                <p14:modId xmlns="" xmlns:p14="http://schemas.microsoft.com/office/powerpoint/2010/main" val="2266661305"/>
              </p:ext>
            </p:extLst>
          </p:nvPr>
        </p:nvGraphicFramePr>
        <p:xfrm>
          <a:off x="677862" y="2160588"/>
          <a:ext cx="10896299" cy="4087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ccia giù 2">
            <a:extLst>
              <a:ext uri="{FF2B5EF4-FFF2-40B4-BE49-F238E27FC236}">
                <a16:creationId xmlns="" xmlns:a16="http://schemas.microsoft.com/office/drawing/2014/main" id="{F620927F-0475-5C41-844D-DC722AF11244}"/>
              </a:ext>
            </a:extLst>
          </p:cNvPr>
          <p:cNvSpPr/>
          <p:nvPr/>
        </p:nvSpPr>
        <p:spPr>
          <a:xfrm>
            <a:off x="7877783" y="3010830"/>
            <a:ext cx="484632" cy="267629"/>
          </a:xfrm>
          <a:prstGeom prst="down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giù 5">
            <a:extLst>
              <a:ext uri="{FF2B5EF4-FFF2-40B4-BE49-F238E27FC236}">
                <a16:creationId xmlns="" xmlns:a16="http://schemas.microsoft.com/office/drawing/2014/main" id="{3867B11A-E08D-2340-A640-D9F7A45CE336}"/>
              </a:ext>
            </a:extLst>
          </p:cNvPr>
          <p:cNvSpPr/>
          <p:nvPr/>
        </p:nvSpPr>
        <p:spPr>
          <a:xfrm>
            <a:off x="7877783" y="5125845"/>
            <a:ext cx="484632" cy="267629"/>
          </a:xfrm>
          <a:prstGeom prst="down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2003414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fontScale="90000"/>
          </a:bodyPr>
          <a:lstStyle/>
          <a:p>
            <a:pPr algn="ctr"/>
            <a:r>
              <a:rPr lang="it-IT" dirty="0">
                <a:solidFill>
                  <a:srgbClr val="0070C0"/>
                </a:solidFill>
              </a:rPr>
              <a:t>REGIME FISCALE (2)</a:t>
            </a:r>
            <a:br>
              <a:rPr lang="it-IT" dirty="0">
                <a:solidFill>
                  <a:srgbClr val="0070C0"/>
                </a:solidFill>
              </a:rPr>
            </a:b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47568"/>
            <a:ext cx="10888590" cy="4530143"/>
          </a:xfrm>
        </p:spPr>
        <p:txBody>
          <a:bodyPr>
            <a:normAutofit fontScale="92500" lnSpcReduction="10000"/>
          </a:bodyPr>
          <a:lstStyle/>
          <a:p>
            <a:pPr marL="0" indent="0" algn="just">
              <a:lnSpc>
                <a:spcPct val="150000"/>
              </a:lnSpc>
              <a:spcAft>
                <a:spcPts val="600"/>
              </a:spcAft>
              <a:buNone/>
            </a:pPr>
            <a:r>
              <a:rPr lang="it-IT" sz="2000" dirty="0">
                <a:solidFill>
                  <a:srgbClr val="0070C0"/>
                </a:solidFill>
              </a:rPr>
              <a:t>LA LEGGE ISTITUTIVA DELLE STP (LEGGE N. 183/2011) NON DISCIPLINA NÉ IL REGIME FISCALE NÉ IL REGIME PREVIDENZIALE DELLE </a:t>
            </a:r>
            <a:r>
              <a:rPr lang="it-IT" sz="2000" dirty="0" smtClean="0">
                <a:solidFill>
                  <a:srgbClr val="0070C0"/>
                </a:solidFill>
              </a:rPr>
              <a:t>STP.</a:t>
            </a:r>
            <a:endParaRPr lang="it-IT" sz="2000" dirty="0">
              <a:solidFill>
                <a:srgbClr val="0070C0"/>
              </a:solidFill>
            </a:endParaRPr>
          </a:p>
          <a:p>
            <a:pPr marL="0" indent="0" algn="just">
              <a:lnSpc>
                <a:spcPct val="150000"/>
              </a:lnSpc>
              <a:spcAft>
                <a:spcPts val="600"/>
              </a:spcAft>
              <a:buNone/>
            </a:pPr>
            <a:r>
              <a:rPr lang="it-IT" sz="2000" dirty="0">
                <a:solidFill>
                  <a:srgbClr val="0070C0"/>
                </a:solidFill>
              </a:rPr>
              <a:t>PER QUANTO </a:t>
            </a:r>
            <a:r>
              <a:rPr lang="it-IT" sz="2000" dirty="0" smtClean="0">
                <a:solidFill>
                  <a:srgbClr val="0070C0"/>
                </a:solidFill>
              </a:rPr>
              <a:t>RIGUARDA IL </a:t>
            </a:r>
            <a:r>
              <a:rPr lang="it-IT" sz="2000" dirty="0">
                <a:solidFill>
                  <a:srgbClr val="0070C0"/>
                </a:solidFill>
              </a:rPr>
              <a:t>REGIME FISCALE, QUINDI, OCCORRE FARE RIFERIMENTO – COME </a:t>
            </a:r>
            <a:r>
              <a:rPr lang="it-IT" sz="2000" dirty="0" smtClean="0">
                <a:solidFill>
                  <a:srgbClr val="0070C0"/>
                </a:solidFill>
              </a:rPr>
              <a:t>PIÙ </a:t>
            </a:r>
            <a:r>
              <a:rPr lang="it-IT" sz="2000" dirty="0">
                <a:solidFill>
                  <a:srgbClr val="0070C0"/>
                </a:solidFill>
              </a:rPr>
              <a:t>VOLTE CHIARITO DALL’AGENZIA DELLE ENTRATE – AI PRINCIPI GENERALI DELL’ORDINAMENTO TRIBUTARIO E, IN PARTICOLARE, DELLE IMPOSTE SUI </a:t>
            </a:r>
            <a:r>
              <a:rPr lang="it-IT" sz="2000" dirty="0" smtClean="0">
                <a:solidFill>
                  <a:srgbClr val="0070C0"/>
                </a:solidFill>
              </a:rPr>
              <a:t>REDDITI</a:t>
            </a:r>
            <a:endParaRPr lang="it-IT" sz="2000" dirty="0">
              <a:solidFill>
                <a:srgbClr val="0070C0"/>
              </a:solidFill>
            </a:endParaRPr>
          </a:p>
          <a:p>
            <a:pPr marL="0" indent="0" algn="just">
              <a:lnSpc>
                <a:spcPct val="150000"/>
              </a:lnSpc>
              <a:spcAft>
                <a:spcPts val="600"/>
              </a:spcAft>
              <a:buNone/>
            </a:pPr>
            <a:endParaRPr lang="it-IT" sz="2000" dirty="0">
              <a:solidFill>
                <a:srgbClr val="0070C0"/>
              </a:solidFill>
            </a:endParaRPr>
          </a:p>
          <a:p>
            <a:pPr marL="0" indent="0" algn="just">
              <a:lnSpc>
                <a:spcPct val="150000"/>
              </a:lnSpc>
              <a:spcAft>
                <a:spcPts val="600"/>
              </a:spcAft>
              <a:buNone/>
            </a:pPr>
            <a:endParaRPr lang="it-IT" sz="2000" dirty="0">
              <a:solidFill>
                <a:srgbClr val="0070C0"/>
              </a:solidFill>
            </a:endParaRPr>
          </a:p>
          <a:p>
            <a:pPr marL="0" indent="0" algn="just">
              <a:lnSpc>
                <a:spcPct val="150000"/>
              </a:lnSpc>
              <a:spcAft>
                <a:spcPts val="600"/>
              </a:spcAft>
              <a:buNone/>
            </a:pPr>
            <a:r>
              <a:rPr lang="it-IT" sz="2000" dirty="0">
                <a:solidFill>
                  <a:srgbClr val="0070C0"/>
                </a:solidFill>
              </a:rPr>
              <a:t>I REDDITI PRODOTTI DALLE STP, PERTANTO, SI CONSIDERANO REDDITI </a:t>
            </a:r>
            <a:r>
              <a:rPr lang="it-IT" sz="2000" dirty="0" err="1">
                <a:solidFill>
                  <a:srgbClr val="0070C0"/>
                </a:solidFill>
              </a:rPr>
              <a:t>DI</a:t>
            </a:r>
            <a:r>
              <a:rPr lang="it-IT" sz="2000" dirty="0">
                <a:solidFill>
                  <a:srgbClr val="0070C0"/>
                </a:solidFill>
              </a:rPr>
              <a:t> IMPRESA, </a:t>
            </a:r>
            <a:r>
              <a:rPr lang="it-IT" sz="2000" u="sng" dirty="0">
                <a:solidFill>
                  <a:srgbClr val="0070C0"/>
                </a:solidFill>
              </a:rPr>
              <a:t>CON LA CONSEGUENTE APPLICAZIONE DEL PRINCIPIO </a:t>
            </a:r>
            <a:r>
              <a:rPr lang="it-IT" sz="2000" u="sng" dirty="0" err="1">
                <a:solidFill>
                  <a:srgbClr val="0070C0"/>
                </a:solidFill>
              </a:rPr>
              <a:t>DI</a:t>
            </a:r>
            <a:r>
              <a:rPr lang="it-IT" sz="2000" u="sng" dirty="0">
                <a:solidFill>
                  <a:srgbClr val="0070C0"/>
                </a:solidFill>
              </a:rPr>
              <a:t> </a:t>
            </a:r>
            <a:r>
              <a:rPr lang="it-IT" sz="2000" u="sng" dirty="0" smtClean="0">
                <a:solidFill>
                  <a:srgbClr val="0070C0"/>
                </a:solidFill>
              </a:rPr>
              <a:t>COMPETENZA</a:t>
            </a:r>
            <a:r>
              <a:rPr lang="it-IT" sz="2000" dirty="0" smtClean="0">
                <a:solidFill>
                  <a:srgbClr val="0070C0"/>
                </a:solidFill>
              </a:rPr>
              <a:t>.</a:t>
            </a:r>
            <a:endParaRPr lang="it-IT" sz="2000" dirty="0">
              <a:solidFill>
                <a:srgbClr val="0070C0"/>
              </a:solidFill>
            </a:endParaRPr>
          </a:p>
          <a:p>
            <a:pPr marL="0" indent="0" algn="just">
              <a:lnSpc>
                <a:spcPct val="150000"/>
              </a:lnSpc>
              <a:spcAft>
                <a:spcPts val="600"/>
              </a:spcAft>
              <a:buNone/>
            </a:pPr>
            <a:endParaRPr lang="it-IT" sz="2000" dirty="0">
              <a:solidFill>
                <a:srgbClr val="0070C0"/>
              </a:solidFill>
            </a:endParaRPr>
          </a:p>
        </p:txBody>
      </p:sp>
      <p:sp>
        <p:nvSpPr>
          <p:cNvPr id="4" name="Freccia giù 3">
            <a:extLst>
              <a:ext uri="{FF2B5EF4-FFF2-40B4-BE49-F238E27FC236}">
                <a16:creationId xmlns="" xmlns:a16="http://schemas.microsoft.com/office/drawing/2014/main" id="{6B361321-FB4D-CD48-A488-E7033C65598C}"/>
              </a:ext>
            </a:extLst>
          </p:cNvPr>
          <p:cNvSpPr/>
          <p:nvPr/>
        </p:nvSpPr>
        <p:spPr>
          <a:xfrm>
            <a:off x="5578431" y="4158359"/>
            <a:ext cx="484632" cy="785116"/>
          </a:xfrm>
          <a:prstGeom prst="downArrow">
            <a:avLst/>
          </a:prstGeom>
          <a:solidFill>
            <a:schemeClr val="accent1">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294439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FISCALE (3</a:t>
            </a:r>
            <a:r>
              <a:rPr lang="it-IT" dirty="0" smtClean="0">
                <a:solidFill>
                  <a:srgbClr val="0070C0"/>
                </a:solidFill>
              </a:rPr>
              <a:t>) - </a:t>
            </a:r>
            <a:r>
              <a:rPr lang="it-IT" sz="2800" dirty="0" smtClean="0">
                <a:solidFill>
                  <a:srgbClr val="0070C0"/>
                </a:solidFill>
              </a:rPr>
              <a:t>DETERMINAZIONE </a:t>
            </a:r>
            <a:r>
              <a:rPr lang="it-IT" sz="2800" dirty="0">
                <a:solidFill>
                  <a:srgbClr val="0070C0"/>
                </a:solidFill>
              </a:rPr>
              <a:t>DEL REDDITO PRODOTTO</a:t>
            </a:r>
          </a:p>
        </p:txBody>
      </p:sp>
      <p:graphicFrame>
        <p:nvGraphicFramePr>
          <p:cNvPr id="5" name="Segnaposto contenuto 4">
            <a:extLst>
              <a:ext uri="{FF2B5EF4-FFF2-40B4-BE49-F238E27FC236}">
                <a16:creationId xmlns="" xmlns:a16="http://schemas.microsoft.com/office/drawing/2014/main" id="{C62B660F-9B8F-2B48-8CD1-8D519379E177}"/>
              </a:ext>
            </a:extLst>
          </p:cNvPr>
          <p:cNvGraphicFramePr>
            <a:graphicFrameLocks noGrp="1"/>
          </p:cNvGraphicFramePr>
          <p:nvPr>
            <p:ph idx="1"/>
            <p:extLst>
              <p:ext uri="{D42A27DB-BD31-4B8C-83A1-F6EECF244321}">
                <p14:modId xmlns="" xmlns:p14="http://schemas.microsoft.com/office/powerpoint/2010/main" val="3208541800"/>
              </p:ext>
            </p:extLst>
          </p:nvPr>
        </p:nvGraphicFramePr>
        <p:xfrm>
          <a:off x="677863" y="1985319"/>
          <a:ext cx="10756256" cy="4087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97292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FISCALE (4</a:t>
            </a:r>
            <a:r>
              <a:rPr lang="it-IT" dirty="0" smtClean="0">
                <a:solidFill>
                  <a:srgbClr val="0070C0"/>
                </a:solidFill>
              </a:rPr>
              <a:t>) - </a:t>
            </a:r>
            <a:r>
              <a:rPr lang="it-IT" sz="2800" dirty="0" smtClean="0">
                <a:solidFill>
                  <a:srgbClr val="0070C0"/>
                </a:solidFill>
              </a:rPr>
              <a:t>STP SOCIETÀ </a:t>
            </a:r>
            <a:r>
              <a:rPr lang="it-IT" sz="2800" dirty="0" err="1">
                <a:solidFill>
                  <a:srgbClr val="0070C0"/>
                </a:solidFill>
              </a:rPr>
              <a:t>DI</a:t>
            </a:r>
            <a:r>
              <a:rPr lang="it-IT" sz="2800" dirty="0">
                <a:solidFill>
                  <a:srgbClr val="0070C0"/>
                </a:solidFill>
              </a:rPr>
              <a:t> CAPITALE E </a:t>
            </a:r>
            <a:r>
              <a:rPr lang="it-IT" sz="2800" dirty="0" smtClean="0">
                <a:solidFill>
                  <a:srgbClr val="0070C0"/>
                </a:solidFill>
              </a:rPr>
              <a:t>COOPERATIVA</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639330"/>
            <a:ext cx="10830925" cy="4530143"/>
          </a:xfrm>
        </p:spPr>
        <p:txBody>
          <a:bodyPr>
            <a:normAutofit fontScale="85000" lnSpcReduction="20000"/>
          </a:bodyPr>
          <a:lstStyle/>
          <a:p>
            <a:pPr marL="0" indent="0" algn="just">
              <a:lnSpc>
                <a:spcPct val="150000"/>
              </a:lnSpc>
              <a:spcAft>
                <a:spcPts val="600"/>
              </a:spcAft>
              <a:buNone/>
            </a:pPr>
            <a:r>
              <a:rPr lang="it-IT" sz="2000" dirty="0">
                <a:solidFill>
                  <a:srgbClr val="0070C0"/>
                </a:solidFill>
              </a:rPr>
              <a:t>LA SCELTA DEL MODELLO STP NELLE FORME </a:t>
            </a:r>
            <a:r>
              <a:rPr lang="it-IT" sz="2000" dirty="0" err="1">
                <a:solidFill>
                  <a:srgbClr val="0070C0"/>
                </a:solidFill>
              </a:rPr>
              <a:t>DI</a:t>
            </a:r>
            <a:r>
              <a:rPr lang="it-IT" sz="2000" dirty="0">
                <a:solidFill>
                  <a:srgbClr val="0070C0"/>
                </a:solidFill>
              </a:rPr>
              <a:t> SOCIETÀ </a:t>
            </a:r>
            <a:r>
              <a:rPr lang="it-IT" sz="2000" dirty="0" err="1">
                <a:solidFill>
                  <a:srgbClr val="0070C0"/>
                </a:solidFill>
              </a:rPr>
              <a:t>DI</a:t>
            </a:r>
            <a:r>
              <a:rPr lang="it-IT" sz="2000" dirty="0">
                <a:solidFill>
                  <a:srgbClr val="0070C0"/>
                </a:solidFill>
              </a:rPr>
              <a:t> CAPITALE E SOCIETÀ COOPERATIVE COMPORTA DEI RIFLESSI ANCHE SUL PIANO FISCALE.</a:t>
            </a:r>
          </a:p>
          <a:p>
            <a:pPr marL="0" indent="0" algn="just">
              <a:lnSpc>
                <a:spcPct val="150000"/>
              </a:lnSpc>
              <a:spcAft>
                <a:spcPts val="600"/>
              </a:spcAft>
              <a:buNone/>
            </a:pPr>
            <a:r>
              <a:rPr lang="it-IT" sz="2000" dirty="0">
                <a:solidFill>
                  <a:srgbClr val="0070C0"/>
                </a:solidFill>
              </a:rPr>
              <a:t>IL PIÙ </a:t>
            </a:r>
            <a:r>
              <a:rPr lang="it-IT" sz="2000" dirty="0" smtClean="0">
                <a:solidFill>
                  <a:srgbClr val="0070C0"/>
                </a:solidFill>
              </a:rPr>
              <a:t>IMPORTANTE IMPLICA </a:t>
            </a:r>
            <a:r>
              <a:rPr lang="it-IT" sz="2000" dirty="0">
                <a:solidFill>
                  <a:srgbClr val="0070C0"/>
                </a:solidFill>
              </a:rPr>
              <a:t>L’IMPLEMENTAZIONE </a:t>
            </a:r>
            <a:r>
              <a:rPr lang="it-IT" sz="2000" dirty="0" err="1">
                <a:solidFill>
                  <a:srgbClr val="0070C0"/>
                </a:solidFill>
              </a:rPr>
              <a:t>DI</a:t>
            </a:r>
            <a:r>
              <a:rPr lang="it-IT" sz="2000" dirty="0">
                <a:solidFill>
                  <a:srgbClr val="0070C0"/>
                </a:solidFill>
              </a:rPr>
              <a:t> UN MODELLO AMMINISTRATIVO COSTRUITO SU DUE LIVELLI:</a:t>
            </a:r>
          </a:p>
          <a:p>
            <a:pPr marL="457200" indent="-457200" algn="just">
              <a:lnSpc>
                <a:spcPct val="150000"/>
              </a:lnSpc>
              <a:spcAft>
                <a:spcPts val="600"/>
              </a:spcAft>
              <a:buFont typeface="+mj-lt"/>
              <a:buAutoNum type="arabicParenR"/>
            </a:pPr>
            <a:r>
              <a:rPr lang="it-IT" sz="2000" dirty="0">
                <a:solidFill>
                  <a:srgbClr val="0070C0"/>
                </a:solidFill>
              </a:rPr>
              <a:t>IL CORRISPETTIVO PER LA PRESTAZIONE EROGATA SARÀ CORRISPOSTO DAL CLIENTE ALLA STP (CHE EMETTERÀ FATTURA AL CLIENTE);</a:t>
            </a:r>
          </a:p>
          <a:p>
            <a:pPr marL="457200" indent="-457200" algn="just">
              <a:lnSpc>
                <a:spcPct val="150000"/>
              </a:lnSpc>
              <a:spcAft>
                <a:spcPts val="600"/>
              </a:spcAft>
              <a:buFont typeface="+mj-lt"/>
              <a:buAutoNum type="arabicParenR"/>
            </a:pPr>
            <a:r>
              <a:rPr lang="it-IT" sz="2000" dirty="0">
                <a:solidFill>
                  <a:srgbClr val="0070C0"/>
                </a:solidFill>
              </a:rPr>
              <a:t>LA PRESTAZIONE PROFESSIONALE RESA DAL SOCIO PROFESSIONISTA AL CLIENTE PER CONTO DELLA STP SARÀ REMUNERATA DALL STP AL PROFESSIONISTA (CHE EMETTERÀ FATTURA ALLA STP).</a:t>
            </a:r>
          </a:p>
          <a:p>
            <a:pPr marL="0" indent="0" algn="just">
              <a:lnSpc>
                <a:spcPct val="150000"/>
              </a:lnSpc>
              <a:spcAft>
                <a:spcPts val="600"/>
              </a:spcAft>
              <a:buNone/>
            </a:pPr>
            <a:r>
              <a:rPr lang="it-IT" sz="2000" dirty="0">
                <a:solidFill>
                  <a:srgbClr val="0070C0"/>
                </a:solidFill>
              </a:rPr>
              <a:t>TALE MODELLO POTREBBE COMPORTARE IL CONSEGUIMENTO </a:t>
            </a:r>
            <a:r>
              <a:rPr lang="it-IT" sz="2000" dirty="0" err="1">
                <a:solidFill>
                  <a:srgbClr val="0070C0"/>
                </a:solidFill>
              </a:rPr>
              <a:t>DI</a:t>
            </a:r>
            <a:r>
              <a:rPr lang="it-IT" sz="2000" dirty="0">
                <a:solidFill>
                  <a:srgbClr val="0070C0"/>
                </a:solidFill>
              </a:rPr>
              <a:t> UNA PLURALITÀ </a:t>
            </a:r>
            <a:r>
              <a:rPr lang="it-IT" sz="2000" dirty="0" err="1">
                <a:solidFill>
                  <a:srgbClr val="0070C0"/>
                </a:solidFill>
              </a:rPr>
              <a:t>DI</a:t>
            </a:r>
            <a:r>
              <a:rPr lang="it-IT" sz="2000" dirty="0">
                <a:solidFill>
                  <a:srgbClr val="0070C0"/>
                </a:solidFill>
              </a:rPr>
              <a:t> BENEFICI A LIVELLO FISCALE.</a:t>
            </a:r>
          </a:p>
          <a:p>
            <a:pPr marL="0" indent="0" algn="just">
              <a:buNone/>
            </a:pPr>
            <a:endParaRPr lang="it-IT" sz="2000" dirty="0">
              <a:solidFill>
                <a:srgbClr val="0070C0"/>
              </a:solidFill>
            </a:endParaRPr>
          </a:p>
        </p:txBody>
      </p:sp>
    </p:spTree>
    <p:extLst>
      <p:ext uri="{BB962C8B-B14F-4D97-AF65-F5344CB8AC3E}">
        <p14:creationId xmlns="" xmlns:p14="http://schemas.microsoft.com/office/powerpoint/2010/main" val="501075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FISCALE (5</a:t>
            </a:r>
            <a:r>
              <a:rPr lang="it-IT" dirty="0" smtClean="0">
                <a:solidFill>
                  <a:srgbClr val="0070C0"/>
                </a:solidFill>
              </a:rPr>
              <a:t>) - </a:t>
            </a:r>
            <a:r>
              <a:rPr lang="it-IT" sz="2800" dirty="0" smtClean="0">
                <a:solidFill>
                  <a:srgbClr val="0070C0"/>
                </a:solidFill>
              </a:rPr>
              <a:t>IL </a:t>
            </a:r>
            <a:r>
              <a:rPr lang="it-IT" sz="2800" dirty="0">
                <a:solidFill>
                  <a:srgbClr val="0070C0"/>
                </a:solidFill>
              </a:rPr>
              <a:t>REGIME FORFETTARIO</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655805"/>
            <a:ext cx="10855639" cy="4530143"/>
          </a:xfrm>
        </p:spPr>
        <p:txBody>
          <a:bodyPr>
            <a:normAutofit fontScale="92500" lnSpcReduction="20000"/>
          </a:bodyPr>
          <a:lstStyle/>
          <a:p>
            <a:pPr marL="0" indent="0" algn="just">
              <a:lnSpc>
                <a:spcPct val="150000"/>
              </a:lnSpc>
              <a:spcAft>
                <a:spcPts val="600"/>
              </a:spcAft>
              <a:buNone/>
            </a:pPr>
            <a:r>
              <a:rPr lang="it-IT" sz="2000" dirty="0">
                <a:solidFill>
                  <a:srgbClr val="0070C0"/>
                </a:solidFill>
              </a:rPr>
              <a:t>IL REGIME FORFETTARIO È UN REGIME FISCALE AGEVOLATO CHE COMPORTA L’APPLICAZIONE </a:t>
            </a:r>
            <a:r>
              <a:rPr lang="it-IT" sz="2000" dirty="0" err="1">
                <a:solidFill>
                  <a:srgbClr val="0070C0"/>
                </a:solidFill>
              </a:rPr>
              <a:t>DI</a:t>
            </a:r>
            <a:r>
              <a:rPr lang="it-IT" sz="2000" dirty="0">
                <a:solidFill>
                  <a:srgbClr val="0070C0"/>
                </a:solidFill>
              </a:rPr>
              <a:t> UNA IMPOSTA SOSTITUTIVA </a:t>
            </a:r>
            <a:r>
              <a:rPr lang="it-IT" sz="2000" dirty="0" err="1">
                <a:solidFill>
                  <a:srgbClr val="0070C0"/>
                </a:solidFill>
              </a:rPr>
              <a:t>DI</a:t>
            </a:r>
            <a:r>
              <a:rPr lang="it-IT" sz="2000" dirty="0">
                <a:solidFill>
                  <a:srgbClr val="0070C0"/>
                </a:solidFill>
              </a:rPr>
              <a:t> IRPEF, ADDIZIONALE REGIONALE E </a:t>
            </a:r>
            <a:r>
              <a:rPr lang="it-IT" sz="2000">
                <a:solidFill>
                  <a:srgbClr val="0070C0"/>
                </a:solidFill>
              </a:rPr>
              <a:t>COMUNALE </a:t>
            </a:r>
            <a:r>
              <a:rPr lang="it-IT" sz="2000" smtClean="0">
                <a:solidFill>
                  <a:srgbClr val="0070C0"/>
                </a:solidFill>
              </a:rPr>
              <a:t>SUL </a:t>
            </a:r>
            <a:r>
              <a:rPr lang="it-IT" sz="2000" dirty="0">
                <a:solidFill>
                  <a:srgbClr val="0070C0"/>
                </a:solidFill>
              </a:rPr>
              <a:t>REDDITO PRODOTTO DA PROFESSIONISTI E IMPRENDITORI CON COMPENSI/RICAVI ANNUI FINO A </a:t>
            </a:r>
            <a:r>
              <a:rPr lang="it-IT" sz="2000" dirty="0" smtClean="0">
                <a:solidFill>
                  <a:srgbClr val="0070C0"/>
                </a:solidFill>
              </a:rPr>
              <a:t>85MILA </a:t>
            </a:r>
            <a:r>
              <a:rPr lang="it-IT" sz="2000" dirty="0">
                <a:solidFill>
                  <a:srgbClr val="0070C0"/>
                </a:solidFill>
              </a:rPr>
              <a:t>EURO.</a:t>
            </a:r>
          </a:p>
          <a:p>
            <a:pPr marL="0" indent="0" algn="just">
              <a:lnSpc>
                <a:spcPct val="150000"/>
              </a:lnSpc>
              <a:spcAft>
                <a:spcPts val="600"/>
              </a:spcAft>
              <a:buNone/>
            </a:pPr>
            <a:r>
              <a:rPr lang="it-IT" sz="2000" dirty="0">
                <a:solidFill>
                  <a:srgbClr val="0070C0"/>
                </a:solidFill>
              </a:rPr>
              <a:t>L’IMPOSTA, RAPPRESENTATA DA UNA ALIQUOTA PROPORZIONALE (FISSA) DEL 5% (PER I PRIMI 5 ANNI </a:t>
            </a:r>
            <a:r>
              <a:rPr lang="it-IT" sz="2000" dirty="0" err="1">
                <a:solidFill>
                  <a:srgbClr val="0070C0"/>
                </a:solidFill>
              </a:rPr>
              <a:t>DI</a:t>
            </a:r>
            <a:r>
              <a:rPr lang="it-IT" sz="2000" dirty="0">
                <a:solidFill>
                  <a:srgbClr val="0070C0"/>
                </a:solidFill>
              </a:rPr>
              <a:t> ATTIVITÀ) O DEL 15% (DAL SESTO ANNO IN POI) È DOVUTA SU UN REDDITO IMPONIBILE DETERMINATO FORFETTARIAMENTE NEL MODO SEGUENTE:</a:t>
            </a:r>
          </a:p>
          <a:p>
            <a:pPr marL="0" indent="0" algn="ctr">
              <a:lnSpc>
                <a:spcPct val="150000"/>
              </a:lnSpc>
              <a:spcAft>
                <a:spcPts val="600"/>
              </a:spcAft>
              <a:buNone/>
            </a:pPr>
            <a:r>
              <a:rPr lang="it-IT" sz="2000" dirty="0">
                <a:solidFill>
                  <a:srgbClr val="C00000"/>
                </a:solidFill>
              </a:rPr>
              <a:t>REDDITO IMPONIBILE = 78% DEI COMPENSI - CONTRIBUTI PREVIDENZIALI</a:t>
            </a:r>
          </a:p>
          <a:p>
            <a:pPr marL="0" indent="0" algn="just">
              <a:lnSpc>
                <a:spcPct val="150000"/>
              </a:lnSpc>
              <a:spcAft>
                <a:spcPts val="600"/>
              </a:spcAft>
              <a:buNone/>
            </a:pPr>
            <a:r>
              <a:rPr lang="it-IT" sz="2000" dirty="0">
                <a:solidFill>
                  <a:srgbClr val="0070C0"/>
                </a:solidFill>
              </a:rPr>
              <a:t>ANALOGAMENTE, I CONTRIBUTI PREVIDENZIALI </a:t>
            </a:r>
            <a:r>
              <a:rPr lang="it-IT" sz="2000" dirty="0" smtClean="0">
                <a:solidFill>
                  <a:srgbClr val="0070C0"/>
                </a:solidFill>
              </a:rPr>
              <a:t>SI </a:t>
            </a:r>
            <a:r>
              <a:rPr lang="it-IT" sz="2000" dirty="0">
                <a:solidFill>
                  <a:srgbClr val="0070C0"/>
                </a:solidFill>
              </a:rPr>
              <a:t>CALCOLANO SUL 78% DEI COMPENSI REALIZZATI.</a:t>
            </a:r>
          </a:p>
        </p:txBody>
      </p:sp>
    </p:spTree>
    <p:extLst>
      <p:ext uri="{BB962C8B-B14F-4D97-AF65-F5344CB8AC3E}">
        <p14:creationId xmlns="" xmlns:p14="http://schemas.microsoft.com/office/powerpoint/2010/main" val="2571048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a:xfrm>
            <a:off x="677334" y="609600"/>
            <a:ext cx="8596668" cy="694765"/>
          </a:xfrm>
        </p:spPr>
        <p:txBody>
          <a:bodyPr>
            <a:normAutofit fontScale="90000"/>
          </a:bodyPr>
          <a:lstStyle/>
          <a:p>
            <a:pPr algn="ctr"/>
            <a:r>
              <a:rPr lang="it-IT" dirty="0">
                <a:solidFill>
                  <a:srgbClr val="0070C0"/>
                </a:solidFill>
              </a:rPr>
              <a:t>REGIME FISCALE </a:t>
            </a:r>
            <a:r>
              <a:rPr lang="it-IT" dirty="0" smtClean="0">
                <a:solidFill>
                  <a:srgbClr val="0070C0"/>
                </a:solidFill>
              </a:rPr>
              <a:t>(6)</a:t>
            </a:r>
            <a:r>
              <a:rPr lang="it-IT" dirty="0">
                <a:solidFill>
                  <a:srgbClr val="0070C0"/>
                </a:solidFill>
              </a:rPr>
              <a:t/>
            </a:r>
            <a:br>
              <a:rPr lang="it-IT" dirty="0">
                <a:solidFill>
                  <a:srgbClr val="0070C0"/>
                </a:solidFill>
              </a:rPr>
            </a:br>
            <a:endParaRPr lang="it-IT" sz="2800" dirty="0">
              <a:solidFill>
                <a:srgbClr val="0070C0"/>
              </a:solidFill>
            </a:endParaRPr>
          </a:p>
        </p:txBody>
      </p:sp>
      <p:graphicFrame>
        <p:nvGraphicFramePr>
          <p:cNvPr id="6" name="Tabella 5"/>
          <p:cNvGraphicFramePr>
            <a:graphicFrameLocks noGrp="1"/>
          </p:cNvGraphicFramePr>
          <p:nvPr/>
        </p:nvGraphicFramePr>
        <p:xfrm>
          <a:off x="337280" y="1639888"/>
          <a:ext cx="5256211" cy="1869433"/>
        </p:xfrm>
        <a:graphic>
          <a:graphicData uri="http://schemas.openxmlformats.org/drawingml/2006/table">
            <a:tbl>
              <a:tblPr/>
              <a:tblGrid>
                <a:gridCol w="1673953"/>
                <a:gridCol w="1194086"/>
                <a:gridCol w="1194086"/>
                <a:gridCol w="1194086"/>
              </a:tblGrid>
              <a:tr h="187169">
                <a:tc>
                  <a:txBody>
                    <a:bodyPr/>
                    <a:lstStyle/>
                    <a:p>
                      <a:pPr algn="l" fontAlgn="b"/>
                      <a:r>
                        <a:rPr lang="it-IT" sz="1100" b="1" i="0" u="none" strike="noStrike" dirty="0">
                          <a:solidFill>
                            <a:srgbClr val="376091"/>
                          </a:solidFill>
                          <a:latin typeface="Calibri"/>
                        </a:rPr>
                        <a:t>PROFESSIONISTA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IRPEF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FORFETTARIO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DIFFERENZA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7169">
                <a:tc>
                  <a:txBody>
                    <a:bodyPr/>
                    <a:lstStyle/>
                    <a:p>
                      <a:pPr algn="l" fontAlgn="b"/>
                      <a:r>
                        <a:rPr lang="it-IT" sz="1100" b="0" i="0" u="none" strike="noStrike">
                          <a:solidFill>
                            <a:srgbClr val="376091"/>
                          </a:solidFill>
                          <a:latin typeface="Calibri"/>
                        </a:rPr>
                        <a:t>COMPENSO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64274">
                <a:tc>
                  <a:txBody>
                    <a:bodyPr/>
                    <a:lstStyle/>
                    <a:p>
                      <a:pPr algn="l" fontAlgn="b"/>
                      <a:r>
                        <a:rPr lang="it-IT" sz="1100" b="0" i="0" u="none" strike="noStrike">
                          <a:solidFill>
                            <a:srgbClr val="376091"/>
                          </a:solidFill>
                          <a:latin typeface="Calibri"/>
                        </a:rPr>
                        <a:t>COSTI EFFETTIVI (% MEDIA ISA)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45.500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45.500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87169">
                <a:tc>
                  <a:txBody>
                    <a:bodyPr/>
                    <a:lstStyle/>
                    <a:p>
                      <a:pPr algn="l" fontAlgn="b"/>
                      <a:r>
                        <a:rPr lang="it-IT" sz="1100" b="0" i="0" u="none" strike="noStrike">
                          <a:solidFill>
                            <a:srgbClr val="376091"/>
                          </a:solidFill>
                          <a:latin typeface="Calibri"/>
                        </a:rPr>
                        <a:t>REDDITO LORDO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39.500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66.300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87169">
                <a:tc>
                  <a:txBody>
                    <a:bodyPr/>
                    <a:lstStyle/>
                    <a:p>
                      <a:pPr algn="l" fontAlgn="b"/>
                      <a:r>
                        <a:rPr lang="it-IT" sz="1100" b="0" i="0" u="none" strike="noStrike">
                          <a:solidFill>
                            <a:srgbClr val="376091"/>
                          </a:solidFill>
                          <a:latin typeface="Calibri"/>
                        </a:rPr>
                        <a:t>CONTRIBUTI PREVIDENZIALI</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5.728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9.614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3.886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7169">
                <a:tc>
                  <a:txBody>
                    <a:bodyPr/>
                    <a:lstStyle/>
                    <a:p>
                      <a:pPr algn="l" fontAlgn="b"/>
                      <a:r>
                        <a:rPr lang="it-IT" sz="1100" b="0" i="0" u="none" strike="noStrike">
                          <a:solidFill>
                            <a:srgbClr val="376091"/>
                          </a:solidFill>
                          <a:latin typeface="Calibri"/>
                        </a:rPr>
                        <a:t>REDDITO IMPONIBILE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33.773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56.687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87169">
                <a:tc>
                  <a:txBody>
                    <a:bodyPr/>
                    <a:lstStyle/>
                    <a:p>
                      <a:pPr algn="l" fontAlgn="b"/>
                      <a:r>
                        <a:rPr lang="it-IT" sz="1100" b="0" i="0" u="none" strike="noStrike">
                          <a:solidFill>
                            <a:srgbClr val="376091"/>
                          </a:solidFill>
                          <a:latin typeface="Calibri"/>
                        </a:rPr>
                        <a:t>IMPOSTA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9.350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-847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7169">
                <a:tc>
                  <a:txBody>
                    <a:bodyPr/>
                    <a:lstStyle/>
                    <a:p>
                      <a:pPr algn="l" fontAlgn="b"/>
                      <a:r>
                        <a:rPr lang="it-IT" sz="1100" b="1" i="0" u="none" strike="noStrike">
                          <a:solidFill>
                            <a:srgbClr val="376091"/>
                          </a:solidFill>
                          <a:latin typeface="Calibri"/>
                        </a:rPr>
                        <a:t>NETTO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24.423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21.384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-3.039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76">
                <a:tc gridSpan="4">
                  <a:txBody>
                    <a:bodyPr/>
                    <a:lstStyle/>
                    <a:p>
                      <a:pPr algn="l" fontAlgn="b"/>
                      <a:r>
                        <a:rPr lang="it-IT" sz="1100" b="0" i="0" u="none" strike="noStrike" dirty="0">
                          <a:solidFill>
                            <a:srgbClr val="376091"/>
                          </a:solidFill>
                          <a:latin typeface="Calibri"/>
                        </a:rPr>
                        <a:t>CONTRIBUENTE RESIDENTE NEL COMUNE </a:t>
                      </a:r>
                      <a:r>
                        <a:rPr lang="it-IT" sz="1100" b="0" i="0" u="none" strike="noStrike" dirty="0" err="1">
                          <a:solidFill>
                            <a:srgbClr val="376091"/>
                          </a:solidFill>
                          <a:latin typeface="Calibri"/>
                        </a:rPr>
                        <a:t>DI</a:t>
                      </a:r>
                      <a:r>
                        <a:rPr lang="it-IT" sz="1100" b="0" i="0" u="none" strike="noStrike" dirty="0">
                          <a:solidFill>
                            <a:srgbClr val="376091"/>
                          </a:solidFill>
                          <a:latin typeface="Calibri"/>
                        </a:rPr>
                        <a:t> ROMA SENZA FAMILIARI A CARICO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graphicFrame>
        <p:nvGraphicFramePr>
          <p:cNvPr id="7" name="Tabella 6"/>
          <p:cNvGraphicFramePr>
            <a:graphicFrameLocks noGrp="1"/>
          </p:cNvGraphicFramePr>
          <p:nvPr/>
        </p:nvGraphicFramePr>
        <p:xfrm>
          <a:off x="6095485" y="1639888"/>
          <a:ext cx="5602245" cy="1869431"/>
        </p:xfrm>
        <a:graphic>
          <a:graphicData uri="http://schemas.openxmlformats.org/drawingml/2006/table">
            <a:tbl>
              <a:tblPr/>
              <a:tblGrid>
                <a:gridCol w="1784154"/>
                <a:gridCol w="1272697"/>
                <a:gridCol w="1272697"/>
                <a:gridCol w="1272697"/>
              </a:tblGrid>
              <a:tr h="206567">
                <a:tc>
                  <a:txBody>
                    <a:bodyPr/>
                    <a:lstStyle/>
                    <a:p>
                      <a:pPr algn="l" fontAlgn="b"/>
                      <a:r>
                        <a:rPr lang="it-IT" sz="1100" b="1" i="0" u="none" strike="noStrike" dirty="0">
                          <a:solidFill>
                            <a:srgbClr val="376091"/>
                          </a:solidFill>
                          <a:latin typeface="Calibri"/>
                        </a:rPr>
                        <a:t>PROFESSIONISTA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IRPEF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FORFETTARIO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DIFFERENZA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567">
                <a:tc>
                  <a:txBody>
                    <a:bodyPr/>
                    <a:lstStyle/>
                    <a:p>
                      <a:pPr algn="l" fontAlgn="b"/>
                      <a:r>
                        <a:rPr lang="it-IT" sz="1100" b="0" i="0" u="none" strike="noStrike">
                          <a:solidFill>
                            <a:srgbClr val="376091"/>
                          </a:solidFill>
                          <a:latin typeface="Calibri"/>
                        </a:rPr>
                        <a:t>COMPENSO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6567">
                <a:tc>
                  <a:txBody>
                    <a:bodyPr/>
                    <a:lstStyle/>
                    <a:p>
                      <a:pPr algn="l" fontAlgn="b"/>
                      <a:r>
                        <a:rPr lang="it-IT" sz="1100" b="0" i="0" u="none" strike="noStrike">
                          <a:solidFill>
                            <a:srgbClr val="376091"/>
                          </a:solidFill>
                          <a:latin typeface="Calibri"/>
                        </a:rPr>
                        <a:t>COSTI EFFETTIVI (22%)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18.700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18.700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6567">
                <a:tc>
                  <a:txBody>
                    <a:bodyPr/>
                    <a:lstStyle/>
                    <a:p>
                      <a:pPr algn="l" fontAlgn="b"/>
                      <a:r>
                        <a:rPr lang="it-IT" sz="1100" b="0" i="0" u="none" strike="noStrike">
                          <a:solidFill>
                            <a:srgbClr val="376091"/>
                          </a:solidFill>
                          <a:latin typeface="Calibri"/>
                        </a:rPr>
                        <a:t>REDDITO LORDO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66.300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66.300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6567">
                <a:tc>
                  <a:txBody>
                    <a:bodyPr/>
                    <a:lstStyle/>
                    <a:p>
                      <a:pPr algn="l" fontAlgn="b"/>
                      <a:r>
                        <a:rPr lang="it-IT" sz="1100" b="0" i="0" u="none" strike="noStrike">
                          <a:solidFill>
                            <a:srgbClr val="376091"/>
                          </a:solidFill>
                          <a:latin typeface="Calibri"/>
                        </a:rPr>
                        <a:t>CONTRIBUTI PREVIDENZIALI</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9.614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9.614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567">
                <a:tc>
                  <a:txBody>
                    <a:bodyPr/>
                    <a:lstStyle/>
                    <a:p>
                      <a:pPr algn="l" fontAlgn="b"/>
                      <a:r>
                        <a:rPr lang="it-IT" sz="1100" b="0" i="0" u="none" strike="noStrike">
                          <a:solidFill>
                            <a:srgbClr val="376091"/>
                          </a:solidFill>
                          <a:latin typeface="Calibri"/>
                        </a:rPr>
                        <a:t>REDDITO IMPONIBILE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376091"/>
                          </a:solidFill>
                          <a:latin typeface="Calibri"/>
                        </a:rPr>
                        <a:t>56.687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56.687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6567">
                <a:tc>
                  <a:txBody>
                    <a:bodyPr/>
                    <a:lstStyle/>
                    <a:p>
                      <a:pPr algn="l" fontAlgn="b"/>
                      <a:r>
                        <a:rPr lang="it-IT" sz="1100" b="0" i="0" u="none" strike="noStrike">
                          <a:solidFill>
                            <a:srgbClr val="376091"/>
                          </a:solidFill>
                          <a:latin typeface="Calibri"/>
                        </a:rPr>
                        <a:t>IMPOSTA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19.173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-10.670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567">
                <a:tc>
                  <a:txBody>
                    <a:bodyPr/>
                    <a:lstStyle/>
                    <a:p>
                      <a:pPr algn="l" fontAlgn="b"/>
                      <a:r>
                        <a:rPr lang="it-IT" sz="1100" b="1" i="0" u="none" strike="noStrike">
                          <a:solidFill>
                            <a:srgbClr val="376091"/>
                          </a:solidFill>
                          <a:latin typeface="Calibri"/>
                        </a:rPr>
                        <a:t>NETTO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37.514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48.184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10.670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895">
                <a:tc gridSpan="4">
                  <a:txBody>
                    <a:bodyPr/>
                    <a:lstStyle/>
                    <a:p>
                      <a:pPr algn="l" fontAlgn="b"/>
                      <a:r>
                        <a:rPr lang="it-IT" sz="1100" b="0" i="0" u="none" strike="noStrike" dirty="0">
                          <a:solidFill>
                            <a:srgbClr val="376091"/>
                          </a:solidFill>
                          <a:latin typeface="Calibri"/>
                        </a:rPr>
                        <a:t>CONTRIBUENTE RESIDENTE NEL COMUNE </a:t>
                      </a:r>
                      <a:r>
                        <a:rPr lang="it-IT" sz="1100" b="0" i="0" u="none" strike="noStrike" dirty="0" err="1">
                          <a:solidFill>
                            <a:srgbClr val="376091"/>
                          </a:solidFill>
                          <a:latin typeface="Calibri"/>
                        </a:rPr>
                        <a:t>DI</a:t>
                      </a:r>
                      <a:r>
                        <a:rPr lang="it-IT" sz="1100" b="0" i="0" u="none" strike="noStrike" dirty="0">
                          <a:solidFill>
                            <a:srgbClr val="376091"/>
                          </a:solidFill>
                          <a:latin typeface="Calibri"/>
                        </a:rPr>
                        <a:t> ROMA SENZA FAMILIARI A CARICO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graphicFrame>
        <p:nvGraphicFramePr>
          <p:cNvPr id="8" name="Tabella 7"/>
          <p:cNvGraphicFramePr>
            <a:graphicFrameLocks noGrp="1"/>
          </p:cNvGraphicFramePr>
          <p:nvPr/>
        </p:nvGraphicFramePr>
        <p:xfrm>
          <a:off x="2602643" y="4135395"/>
          <a:ext cx="6358323" cy="1837041"/>
        </p:xfrm>
        <a:graphic>
          <a:graphicData uri="http://schemas.openxmlformats.org/drawingml/2006/table">
            <a:tbl>
              <a:tblPr/>
              <a:tblGrid>
                <a:gridCol w="2024943"/>
                <a:gridCol w="1444460"/>
                <a:gridCol w="1444460"/>
                <a:gridCol w="1444460"/>
              </a:tblGrid>
              <a:tr h="202988">
                <a:tc>
                  <a:txBody>
                    <a:bodyPr/>
                    <a:lstStyle/>
                    <a:p>
                      <a:pPr algn="l" fontAlgn="b"/>
                      <a:r>
                        <a:rPr lang="it-IT" sz="1100" b="1" i="0" u="none" strike="noStrike" dirty="0">
                          <a:solidFill>
                            <a:srgbClr val="376091"/>
                          </a:solidFill>
                          <a:latin typeface="Calibri"/>
                        </a:rPr>
                        <a:t>PROFESSIONISTA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376091"/>
                          </a:solidFill>
                          <a:latin typeface="Calibri"/>
                        </a:rPr>
                        <a:t>IRPEF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FORFETTARIO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376091"/>
                          </a:solidFill>
                          <a:latin typeface="Calibri"/>
                        </a:rPr>
                        <a:t>DIFFERENZA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988">
                <a:tc>
                  <a:txBody>
                    <a:bodyPr/>
                    <a:lstStyle/>
                    <a:p>
                      <a:pPr algn="l" fontAlgn="b"/>
                      <a:r>
                        <a:rPr lang="it-IT" sz="1100" b="0" i="0" u="none" strike="noStrike">
                          <a:solidFill>
                            <a:srgbClr val="376091"/>
                          </a:solidFill>
                          <a:latin typeface="Calibri"/>
                        </a:rPr>
                        <a:t>COMPENSO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2988">
                <a:tc>
                  <a:txBody>
                    <a:bodyPr/>
                    <a:lstStyle/>
                    <a:p>
                      <a:pPr algn="l" fontAlgn="b"/>
                      <a:r>
                        <a:rPr lang="it-IT" sz="1100" b="0" i="0" u="none" strike="noStrike">
                          <a:solidFill>
                            <a:srgbClr val="376091"/>
                          </a:solidFill>
                          <a:latin typeface="Calibri"/>
                        </a:rPr>
                        <a:t>COSTI EFFETTIVI (22%)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2988">
                <a:tc>
                  <a:txBody>
                    <a:bodyPr/>
                    <a:lstStyle/>
                    <a:p>
                      <a:pPr algn="l" fontAlgn="b"/>
                      <a:r>
                        <a:rPr lang="it-IT" sz="1100" b="0" i="0" u="none" strike="noStrike">
                          <a:solidFill>
                            <a:srgbClr val="376091"/>
                          </a:solidFill>
                          <a:latin typeface="Calibri"/>
                        </a:rPr>
                        <a:t>REDDITO LORDO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85.000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66.300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2988">
                <a:tc>
                  <a:txBody>
                    <a:bodyPr/>
                    <a:lstStyle/>
                    <a:p>
                      <a:pPr algn="l" fontAlgn="b"/>
                      <a:r>
                        <a:rPr lang="it-IT" sz="1100" b="0" i="0" u="none" strike="noStrike">
                          <a:solidFill>
                            <a:srgbClr val="376091"/>
                          </a:solidFill>
                          <a:latin typeface="Calibri"/>
                        </a:rPr>
                        <a:t>CONTRIBUTI PREVIDENZIALI</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12.325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9.614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-2.712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988">
                <a:tc>
                  <a:txBody>
                    <a:bodyPr/>
                    <a:lstStyle/>
                    <a:p>
                      <a:pPr algn="l" fontAlgn="b"/>
                      <a:r>
                        <a:rPr lang="it-IT" sz="1100" b="0" i="0" u="none" strike="noStrike">
                          <a:solidFill>
                            <a:srgbClr val="376091"/>
                          </a:solidFill>
                          <a:latin typeface="Calibri"/>
                        </a:rPr>
                        <a:t>REDDITO IMPONIBILE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72.675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56.687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376091"/>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02988">
                <a:tc>
                  <a:txBody>
                    <a:bodyPr/>
                    <a:lstStyle/>
                    <a:p>
                      <a:pPr algn="l" fontAlgn="b"/>
                      <a:r>
                        <a:rPr lang="it-IT" sz="1100" b="0" i="0" u="none" strike="noStrike">
                          <a:solidFill>
                            <a:srgbClr val="376091"/>
                          </a:solidFill>
                          <a:latin typeface="Calibri"/>
                        </a:rPr>
                        <a:t>IMPOSTA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26.724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376091"/>
                          </a:solidFill>
                          <a:latin typeface="Calibri"/>
                        </a:rPr>
                        <a:t>8.503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376091"/>
                          </a:solidFill>
                          <a:latin typeface="Calibri"/>
                        </a:rPr>
                        <a:t>-18.221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988">
                <a:tc>
                  <a:txBody>
                    <a:bodyPr/>
                    <a:lstStyle/>
                    <a:p>
                      <a:pPr algn="l" fontAlgn="b"/>
                      <a:r>
                        <a:rPr lang="it-IT" sz="1100" b="1" i="0" u="none" strike="noStrike">
                          <a:solidFill>
                            <a:srgbClr val="376091"/>
                          </a:solidFill>
                          <a:latin typeface="Calibri"/>
                        </a:rPr>
                        <a:t>NETTO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45.951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66.884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376091"/>
                          </a:solidFill>
                          <a:latin typeface="Calibri"/>
                        </a:rPr>
                        <a:t>20.933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137">
                <a:tc gridSpan="4">
                  <a:txBody>
                    <a:bodyPr/>
                    <a:lstStyle/>
                    <a:p>
                      <a:pPr algn="l" fontAlgn="b"/>
                      <a:r>
                        <a:rPr lang="it-IT" sz="1100" b="0" i="0" u="none" strike="noStrike" dirty="0">
                          <a:solidFill>
                            <a:srgbClr val="376091"/>
                          </a:solidFill>
                          <a:latin typeface="Calibri"/>
                        </a:rPr>
                        <a:t>CONTRIBUENTE RESIDENTE NEL COMUNE </a:t>
                      </a:r>
                      <a:r>
                        <a:rPr lang="it-IT" sz="1100" b="0" i="0" u="none" strike="noStrike" dirty="0" err="1">
                          <a:solidFill>
                            <a:srgbClr val="376091"/>
                          </a:solidFill>
                          <a:latin typeface="Calibri"/>
                        </a:rPr>
                        <a:t>DI</a:t>
                      </a:r>
                      <a:r>
                        <a:rPr lang="it-IT" sz="1100" b="0" i="0" u="none" strike="noStrike" dirty="0">
                          <a:solidFill>
                            <a:srgbClr val="376091"/>
                          </a:solidFill>
                          <a:latin typeface="Calibri"/>
                        </a:rPr>
                        <a:t> ROMA SENZA FAMILIARI A CARICO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spTree>
    <p:extLst>
      <p:ext uri="{BB962C8B-B14F-4D97-AF65-F5344CB8AC3E}">
        <p14:creationId xmlns="" xmlns:p14="http://schemas.microsoft.com/office/powerpoint/2010/main" val="2571048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FISCALE </a:t>
            </a:r>
            <a:r>
              <a:rPr lang="it-IT" dirty="0" smtClean="0">
                <a:solidFill>
                  <a:srgbClr val="0070C0"/>
                </a:solidFill>
              </a:rPr>
              <a:t>(7) - </a:t>
            </a:r>
            <a:r>
              <a:rPr lang="it-IT" sz="2800" dirty="0" smtClean="0">
                <a:solidFill>
                  <a:srgbClr val="0070C0"/>
                </a:solidFill>
              </a:rPr>
              <a:t>STP </a:t>
            </a:r>
            <a:r>
              <a:rPr lang="it-IT" sz="2800" dirty="0">
                <a:solidFill>
                  <a:srgbClr val="0070C0"/>
                </a:solidFill>
              </a:rPr>
              <a:t>E REGIME FORFETTARIO</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556951"/>
            <a:ext cx="10905066" cy="4530143"/>
          </a:xfrm>
        </p:spPr>
        <p:txBody>
          <a:bodyPr>
            <a:normAutofit/>
          </a:bodyPr>
          <a:lstStyle/>
          <a:p>
            <a:pPr marL="0" indent="0" algn="just">
              <a:lnSpc>
                <a:spcPct val="150000"/>
              </a:lnSpc>
              <a:spcAft>
                <a:spcPts val="600"/>
              </a:spcAft>
              <a:buNone/>
            </a:pPr>
            <a:r>
              <a:rPr lang="it-IT" sz="2000" dirty="0" smtClean="0">
                <a:solidFill>
                  <a:srgbClr val="0070C0"/>
                </a:solidFill>
              </a:rPr>
              <a:t>LA POSSIBILITÀ </a:t>
            </a:r>
            <a:r>
              <a:rPr lang="it-IT" sz="2000" dirty="0" err="1" smtClean="0">
                <a:solidFill>
                  <a:srgbClr val="0070C0"/>
                </a:solidFill>
              </a:rPr>
              <a:t>DI</a:t>
            </a:r>
            <a:r>
              <a:rPr lang="it-IT" sz="2000" dirty="0" smtClean="0">
                <a:solidFill>
                  <a:srgbClr val="0070C0"/>
                </a:solidFill>
              </a:rPr>
              <a:t> UTILIZZARE IL REGIME FORFETTARIO VIENE PRECLUSA PER ESPRESSA DISPOSIZIONE </a:t>
            </a:r>
            <a:r>
              <a:rPr lang="it-IT" sz="2000" dirty="0" err="1" smtClean="0">
                <a:solidFill>
                  <a:srgbClr val="0070C0"/>
                </a:solidFill>
              </a:rPr>
              <a:t>DI</a:t>
            </a:r>
            <a:r>
              <a:rPr lang="it-IT" sz="2000" dirty="0" smtClean="0">
                <a:solidFill>
                  <a:srgbClr val="0070C0"/>
                </a:solidFill>
              </a:rPr>
              <a:t> LEGGE:</a:t>
            </a:r>
          </a:p>
          <a:p>
            <a:pPr algn="just">
              <a:lnSpc>
                <a:spcPct val="150000"/>
              </a:lnSpc>
              <a:spcAft>
                <a:spcPts val="600"/>
              </a:spcAft>
            </a:pPr>
            <a:r>
              <a:rPr lang="it-IT" sz="2000" dirty="0" smtClean="0">
                <a:solidFill>
                  <a:srgbClr val="0070C0"/>
                </a:solidFill>
              </a:rPr>
              <a:t>A COLORO CHE PARTECIPANO A SOCIETÀ </a:t>
            </a:r>
            <a:r>
              <a:rPr lang="it-IT" sz="2000" dirty="0" err="1" smtClean="0">
                <a:solidFill>
                  <a:srgbClr val="0070C0"/>
                </a:solidFill>
              </a:rPr>
              <a:t>DI</a:t>
            </a:r>
            <a:r>
              <a:rPr lang="it-IT" sz="2000" dirty="0" smtClean="0">
                <a:solidFill>
                  <a:srgbClr val="0070C0"/>
                </a:solidFill>
              </a:rPr>
              <a:t> PERSONE, ASSOCIAZIONI O A IMPRESE FAMILIARI;</a:t>
            </a:r>
          </a:p>
          <a:p>
            <a:pPr algn="just">
              <a:lnSpc>
                <a:spcPct val="150000"/>
              </a:lnSpc>
              <a:spcAft>
                <a:spcPts val="600"/>
              </a:spcAft>
            </a:pPr>
            <a:r>
              <a:rPr lang="it-IT" sz="2000" dirty="0" smtClean="0">
                <a:solidFill>
                  <a:srgbClr val="0070C0"/>
                </a:solidFill>
              </a:rPr>
              <a:t>A COLORO CHE </a:t>
            </a:r>
            <a:r>
              <a:rPr lang="it-IT" sz="2000" dirty="0" smtClean="0">
                <a:solidFill>
                  <a:schemeClr val="accent1">
                    <a:lumMod val="75000"/>
                  </a:schemeClr>
                </a:solidFill>
              </a:rPr>
              <a:t>CONTROLLANO</a:t>
            </a:r>
            <a:r>
              <a:rPr lang="it-IT" sz="2000" dirty="0" smtClean="0">
                <a:solidFill>
                  <a:srgbClr val="0070C0"/>
                </a:solidFill>
              </a:rPr>
              <a:t> DIRETTAMENTE O INDIRETTAMENTE SRL O ASSOCIAZIONI IN PARTECIPAZIONE, CHE ESERCITANO </a:t>
            </a:r>
            <a:r>
              <a:rPr lang="it-IT" sz="2000" dirty="0" smtClean="0">
                <a:solidFill>
                  <a:schemeClr val="accent1">
                    <a:lumMod val="75000"/>
                  </a:schemeClr>
                </a:solidFill>
              </a:rPr>
              <a:t>ATTIVITÀ ECONOMICHE DIRETTAMENTE O INDIRETTAMENTE RICONDUCIBILI A QUELLE SVOLTE DAI PROFESSIONISTI</a:t>
            </a:r>
            <a:r>
              <a:rPr lang="it-IT" sz="2000" dirty="0" smtClean="0">
                <a:solidFill>
                  <a:srgbClr val="0070C0"/>
                </a:solidFill>
              </a:rPr>
              <a:t>.</a:t>
            </a:r>
          </a:p>
          <a:p>
            <a:pPr marL="0" indent="0" algn="just">
              <a:buNone/>
            </a:pPr>
            <a:endParaRPr lang="it-IT" sz="2000" dirty="0">
              <a:solidFill>
                <a:srgbClr val="0070C0"/>
              </a:solidFill>
            </a:endParaRPr>
          </a:p>
        </p:txBody>
      </p:sp>
      <p:sp>
        <p:nvSpPr>
          <p:cNvPr id="4" name="Pergamena 2 3">
            <a:extLst>
              <a:ext uri="{FF2B5EF4-FFF2-40B4-BE49-F238E27FC236}">
                <a16:creationId xmlns="" xmlns:a16="http://schemas.microsoft.com/office/drawing/2014/main" id="{13F33547-38FC-5F4D-91CF-8942A38E5B6D}"/>
              </a:ext>
            </a:extLst>
          </p:cNvPr>
          <p:cNvSpPr/>
          <p:nvPr/>
        </p:nvSpPr>
        <p:spPr>
          <a:xfrm>
            <a:off x="3577360" y="5329881"/>
            <a:ext cx="459575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0070C0"/>
                </a:solidFill>
              </a:rPr>
              <a:t>CONTROLLO DIRETTO E INDIRETTO: ART. 2359 CODICE CIVILE (SRL VS COOP)</a:t>
            </a:r>
            <a:endParaRPr lang="it-IT" dirty="0">
              <a:solidFill>
                <a:srgbClr val="0070C0"/>
              </a:solidFill>
            </a:endParaRPr>
          </a:p>
        </p:txBody>
      </p:sp>
    </p:spTree>
    <p:extLst>
      <p:ext uri="{BB962C8B-B14F-4D97-AF65-F5344CB8AC3E}">
        <p14:creationId xmlns="" xmlns:p14="http://schemas.microsoft.com/office/powerpoint/2010/main" val="3703030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FISCALE </a:t>
            </a:r>
            <a:r>
              <a:rPr lang="it-IT" dirty="0" smtClean="0">
                <a:solidFill>
                  <a:srgbClr val="0070C0"/>
                </a:solidFill>
              </a:rPr>
              <a:t>(8) - </a:t>
            </a:r>
            <a:r>
              <a:rPr lang="it-IT" sz="2800" dirty="0" smtClean="0">
                <a:solidFill>
                  <a:srgbClr val="0070C0"/>
                </a:solidFill>
              </a:rPr>
              <a:t>STP </a:t>
            </a:r>
            <a:r>
              <a:rPr lang="it-IT" sz="2800" dirty="0">
                <a:solidFill>
                  <a:srgbClr val="0070C0"/>
                </a:solidFill>
              </a:rPr>
              <a:t>E REGIME FORFETTARIO</a:t>
            </a:r>
          </a:p>
        </p:txBody>
      </p:sp>
      <p:pic>
        <p:nvPicPr>
          <p:cNvPr id="6" name="Picture 3"/>
          <p:cNvPicPr>
            <a:picLocks noChangeAspect="1" noChangeArrowheads="1"/>
          </p:cNvPicPr>
          <p:nvPr/>
        </p:nvPicPr>
        <p:blipFill>
          <a:blip r:embed="rId2"/>
          <a:srcRect/>
          <a:stretch>
            <a:fillRect/>
          </a:stretch>
        </p:blipFill>
        <p:spPr bwMode="auto">
          <a:xfrm>
            <a:off x="2667577" y="1499286"/>
            <a:ext cx="6731797" cy="4913439"/>
          </a:xfrm>
          <a:prstGeom prst="rect">
            <a:avLst/>
          </a:prstGeom>
          <a:noFill/>
          <a:ln w="9525">
            <a:noFill/>
            <a:miter lim="800000"/>
            <a:headEnd/>
            <a:tailEnd/>
          </a:ln>
          <a:effectLst/>
        </p:spPr>
      </p:pic>
    </p:spTree>
    <p:extLst>
      <p:ext uri="{BB962C8B-B14F-4D97-AF65-F5344CB8AC3E}">
        <p14:creationId xmlns="" xmlns:p14="http://schemas.microsoft.com/office/powerpoint/2010/main" val="370303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NORMATIVA </a:t>
            </a:r>
            <a:r>
              <a:rPr lang="it-IT" dirty="0" err="1">
                <a:solidFill>
                  <a:srgbClr val="0070C0"/>
                </a:solidFill>
              </a:rPr>
              <a:t>DI</a:t>
            </a:r>
            <a:r>
              <a:rPr lang="it-IT" dirty="0">
                <a:solidFill>
                  <a:srgbClr val="0070C0"/>
                </a:solidFill>
              </a:rPr>
              <a:t> RIFERIMENTO</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p:txBody>
          <a:bodyPr>
            <a:normAutofit/>
          </a:bodyPr>
          <a:lstStyle/>
          <a:p>
            <a:pPr marL="0" indent="0">
              <a:lnSpc>
                <a:spcPct val="150000"/>
              </a:lnSpc>
              <a:spcAft>
                <a:spcPts val="600"/>
              </a:spcAft>
              <a:buNone/>
            </a:pPr>
            <a:r>
              <a:rPr lang="it-IT" sz="2000" dirty="0">
                <a:solidFill>
                  <a:srgbClr val="0070C0"/>
                </a:solidFill>
              </a:rPr>
              <a:t>LE SOCIETÀ TRA PROFESSIONISTI SONO REGOLATE DA:</a:t>
            </a:r>
          </a:p>
          <a:p>
            <a:pPr>
              <a:lnSpc>
                <a:spcPct val="150000"/>
              </a:lnSpc>
              <a:spcAft>
                <a:spcPts val="600"/>
              </a:spcAft>
            </a:pPr>
            <a:r>
              <a:rPr lang="it-IT" sz="2000" dirty="0" smtClean="0">
                <a:solidFill>
                  <a:srgbClr val="0070C0"/>
                </a:solidFill>
              </a:rPr>
              <a:t>LEGGE </a:t>
            </a:r>
            <a:r>
              <a:rPr lang="it-IT" sz="2000" dirty="0">
                <a:solidFill>
                  <a:srgbClr val="0070C0"/>
                </a:solidFill>
              </a:rPr>
              <a:t>12 NOVEMBRE 2011, N. 183 (ARTICOLO 10</a:t>
            </a:r>
            <a:r>
              <a:rPr lang="it-IT" sz="2000" dirty="0" smtClean="0">
                <a:solidFill>
                  <a:srgbClr val="0070C0"/>
                </a:solidFill>
              </a:rPr>
              <a:t>);</a:t>
            </a:r>
            <a:endParaRPr lang="it-IT" sz="2000" dirty="0">
              <a:solidFill>
                <a:srgbClr val="0070C0"/>
              </a:solidFill>
            </a:endParaRPr>
          </a:p>
          <a:p>
            <a:pPr>
              <a:lnSpc>
                <a:spcPct val="150000"/>
              </a:lnSpc>
              <a:spcAft>
                <a:spcPts val="600"/>
              </a:spcAft>
            </a:pPr>
            <a:r>
              <a:rPr lang="it-IT" sz="2000" dirty="0" smtClean="0">
                <a:solidFill>
                  <a:srgbClr val="0070C0"/>
                </a:solidFill>
              </a:rPr>
              <a:t>DECRETO </a:t>
            </a:r>
            <a:r>
              <a:rPr lang="it-IT" sz="2000" dirty="0">
                <a:solidFill>
                  <a:srgbClr val="0070C0"/>
                </a:solidFill>
              </a:rPr>
              <a:t>LEGGE 24 GENNAIO 2012, N. 1, CONVERTITO CON LEGGE 24 MARZO 2012, N. 27 (ARTICOLO 9</a:t>
            </a:r>
            <a:r>
              <a:rPr lang="it-IT" sz="2000" i="1" dirty="0">
                <a:solidFill>
                  <a:srgbClr val="0070C0"/>
                </a:solidFill>
              </a:rPr>
              <a:t>-BIS</a:t>
            </a:r>
            <a:r>
              <a:rPr lang="it-IT" sz="2000" dirty="0" smtClean="0">
                <a:solidFill>
                  <a:srgbClr val="0070C0"/>
                </a:solidFill>
              </a:rPr>
              <a:t>);</a:t>
            </a:r>
            <a:endParaRPr lang="it-IT" sz="2000" dirty="0">
              <a:solidFill>
                <a:srgbClr val="0070C0"/>
              </a:solidFill>
            </a:endParaRPr>
          </a:p>
          <a:p>
            <a:pPr>
              <a:lnSpc>
                <a:spcPct val="150000"/>
              </a:lnSpc>
              <a:spcAft>
                <a:spcPts val="600"/>
              </a:spcAft>
            </a:pPr>
            <a:r>
              <a:rPr lang="it-IT" sz="2000" dirty="0" smtClean="0">
                <a:solidFill>
                  <a:srgbClr val="0070C0"/>
                </a:solidFill>
              </a:rPr>
              <a:t>DECRETO </a:t>
            </a:r>
            <a:r>
              <a:rPr lang="it-IT" sz="2000" dirty="0">
                <a:solidFill>
                  <a:srgbClr val="0070C0"/>
                </a:solidFill>
              </a:rPr>
              <a:t>MINISTERO GIUSTIZIA (</a:t>
            </a:r>
            <a:r>
              <a:rPr lang="it-IT" sz="2000" dirty="0" err="1">
                <a:solidFill>
                  <a:srgbClr val="0070C0"/>
                </a:solidFill>
              </a:rPr>
              <a:t>DI</a:t>
            </a:r>
            <a:r>
              <a:rPr lang="it-IT" sz="2000" dirty="0">
                <a:solidFill>
                  <a:srgbClr val="0070C0"/>
                </a:solidFill>
              </a:rPr>
              <a:t> CONCERTO CON IL MINISTERO DELLO SVILUPPO ECONOMICO) 8 FEBBRAIO 2013, N. </a:t>
            </a:r>
            <a:r>
              <a:rPr lang="it-IT" sz="2000" dirty="0" smtClean="0">
                <a:solidFill>
                  <a:srgbClr val="0070C0"/>
                </a:solidFill>
              </a:rPr>
              <a:t>34.</a:t>
            </a:r>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17674306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FISCALE </a:t>
            </a:r>
            <a:r>
              <a:rPr lang="it-IT" dirty="0" smtClean="0">
                <a:solidFill>
                  <a:srgbClr val="0070C0"/>
                </a:solidFill>
              </a:rPr>
              <a:t>(9) - </a:t>
            </a:r>
            <a:r>
              <a:rPr lang="it-IT" sz="2800" dirty="0" smtClean="0">
                <a:solidFill>
                  <a:srgbClr val="0070C0"/>
                </a:solidFill>
              </a:rPr>
              <a:t>STP </a:t>
            </a:r>
            <a:r>
              <a:rPr lang="it-IT" sz="2800" dirty="0">
                <a:solidFill>
                  <a:srgbClr val="0070C0"/>
                </a:solidFill>
              </a:rPr>
              <a:t>E REGIME FORFETTARIO</a:t>
            </a:r>
          </a:p>
        </p:txBody>
      </p:sp>
      <p:pic>
        <p:nvPicPr>
          <p:cNvPr id="4" name="Picture 3"/>
          <p:cNvPicPr>
            <a:picLocks noChangeAspect="1" noChangeArrowheads="1"/>
          </p:cNvPicPr>
          <p:nvPr/>
        </p:nvPicPr>
        <p:blipFill>
          <a:blip r:embed="rId2"/>
          <a:srcRect/>
          <a:stretch>
            <a:fillRect/>
          </a:stretch>
        </p:blipFill>
        <p:spPr bwMode="auto">
          <a:xfrm>
            <a:off x="2462010" y="1433384"/>
            <a:ext cx="6929126" cy="5057466"/>
          </a:xfrm>
          <a:prstGeom prst="rect">
            <a:avLst/>
          </a:prstGeom>
          <a:noFill/>
          <a:ln w="9525">
            <a:noFill/>
            <a:miter lim="800000"/>
            <a:headEnd/>
            <a:tailEnd/>
          </a:ln>
          <a:effectLst/>
        </p:spPr>
      </p:pic>
    </p:spTree>
    <p:extLst>
      <p:ext uri="{BB962C8B-B14F-4D97-AF65-F5344CB8AC3E}">
        <p14:creationId xmlns="" xmlns:p14="http://schemas.microsoft.com/office/powerpoint/2010/main" val="370303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PREVIDENZIALE (1</a:t>
            </a:r>
            <a:r>
              <a:rPr lang="it-IT" dirty="0" smtClean="0">
                <a:solidFill>
                  <a:srgbClr val="0070C0"/>
                </a:solidFill>
              </a:rPr>
              <a:t>) - </a:t>
            </a:r>
            <a:r>
              <a:rPr lang="it-IT" sz="2800" dirty="0" smtClean="0">
                <a:solidFill>
                  <a:srgbClr val="0070C0"/>
                </a:solidFill>
              </a:rPr>
              <a:t>REGOLAMENTO INARCASSA</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64043"/>
            <a:ext cx="10954493" cy="4530143"/>
          </a:xfrm>
        </p:spPr>
        <p:txBody>
          <a:bodyPr>
            <a:normAutofit lnSpcReduction="10000"/>
          </a:bodyPr>
          <a:lstStyle/>
          <a:p>
            <a:pPr marL="0" indent="0" algn="just">
              <a:lnSpc>
                <a:spcPct val="150000"/>
              </a:lnSpc>
              <a:spcAft>
                <a:spcPts val="600"/>
              </a:spcAft>
              <a:buNone/>
            </a:pPr>
            <a:r>
              <a:rPr lang="it-IT" sz="2000" dirty="0">
                <a:solidFill>
                  <a:srgbClr val="0070C0"/>
                </a:solidFill>
              </a:rPr>
              <a:t>ARTICOLO </a:t>
            </a:r>
            <a:r>
              <a:rPr lang="it-IT" sz="2000" dirty="0" smtClean="0">
                <a:solidFill>
                  <a:srgbClr val="0070C0"/>
                </a:solidFill>
              </a:rPr>
              <a:t>5</a:t>
            </a:r>
            <a:r>
              <a:rPr lang="it-IT" sz="2000" i="1" dirty="0" smtClean="0">
                <a:solidFill>
                  <a:srgbClr val="0070C0"/>
                </a:solidFill>
              </a:rPr>
              <a:t>-bis </a:t>
            </a:r>
            <a:r>
              <a:rPr lang="it-IT" sz="2000" dirty="0" smtClean="0">
                <a:solidFill>
                  <a:srgbClr val="0070C0"/>
                </a:solidFill>
              </a:rPr>
              <a:t>COMMA 1</a:t>
            </a:r>
            <a:endParaRPr lang="it-IT" sz="2000" dirty="0">
              <a:solidFill>
                <a:srgbClr val="0070C0"/>
              </a:solidFill>
            </a:endParaRPr>
          </a:p>
          <a:p>
            <a:pPr marL="0" indent="0" algn="just">
              <a:lnSpc>
                <a:spcPct val="150000"/>
              </a:lnSpc>
              <a:spcAft>
                <a:spcPts val="600"/>
              </a:spcAft>
              <a:buNone/>
            </a:pPr>
            <a:r>
              <a:rPr lang="it-IT" sz="2000" i="1" dirty="0" smtClean="0">
                <a:solidFill>
                  <a:srgbClr val="0070C0"/>
                </a:solidFill>
              </a:rPr>
              <a:t>Le Società Tra Professionisti costituite ai sensi dell’art. 10.10 della Legge n. 183/2011 e del D. I. 34/2014  e successive modifiche ed integrazioni sono tenute ad applicare, in fattura, a carico dei propri committenti, la maggiorazione percentuale a titolo di contributo integrativo di cui all’articolo 5, su tutti i corrispettivi rientranti nel volume d’affari prodotto ai fini IVA in proporzione alla quota di partecipazione dei soci iscritti agli Albi degli Ingegneri o Architetti, Pianificatori, Paesaggisti e Conservatori. Nel caso in cui tra i soci della Società vi siano soggetti non iscritti ad Ordini o Collegi Professionali, la quota di partecipazione da considerarsi ai fini del computo della maggiorazione deve essere riproporzionata escludendo dal calcolo quella di tali ultimi soci.</a:t>
            </a:r>
            <a:endParaRPr lang="it-IT" sz="2000" i="1" dirty="0">
              <a:solidFill>
                <a:srgbClr val="0070C0"/>
              </a:solidFill>
            </a:endParaRPr>
          </a:p>
        </p:txBody>
      </p:sp>
    </p:spTree>
    <p:extLst>
      <p:ext uri="{BB962C8B-B14F-4D97-AF65-F5344CB8AC3E}">
        <p14:creationId xmlns="" xmlns:p14="http://schemas.microsoft.com/office/powerpoint/2010/main" val="1290481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PREVIDENZIALE </a:t>
            </a:r>
            <a:r>
              <a:rPr lang="it-IT" dirty="0" smtClean="0">
                <a:solidFill>
                  <a:srgbClr val="0070C0"/>
                </a:solidFill>
              </a:rPr>
              <a:t>(2) - </a:t>
            </a:r>
            <a:r>
              <a:rPr lang="it-IT" sz="2800" dirty="0" smtClean="0">
                <a:solidFill>
                  <a:srgbClr val="0070C0"/>
                </a:solidFill>
              </a:rPr>
              <a:t>REGOLAMENTO INARCASSA</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47568"/>
            <a:ext cx="10954493" cy="4530143"/>
          </a:xfrm>
        </p:spPr>
        <p:txBody>
          <a:bodyPr>
            <a:normAutofit/>
          </a:bodyPr>
          <a:lstStyle/>
          <a:p>
            <a:pPr marL="0" indent="0" algn="just">
              <a:lnSpc>
                <a:spcPct val="150000"/>
              </a:lnSpc>
              <a:spcAft>
                <a:spcPts val="600"/>
              </a:spcAft>
              <a:buNone/>
            </a:pPr>
            <a:r>
              <a:rPr lang="it-IT" sz="2000" dirty="0">
                <a:solidFill>
                  <a:srgbClr val="0070C0"/>
                </a:solidFill>
              </a:rPr>
              <a:t>ARTICOLO </a:t>
            </a:r>
            <a:r>
              <a:rPr lang="it-IT" sz="2000" dirty="0" smtClean="0">
                <a:solidFill>
                  <a:srgbClr val="0070C0"/>
                </a:solidFill>
              </a:rPr>
              <a:t>5, COMMA 5</a:t>
            </a:r>
            <a:endParaRPr lang="it-IT" sz="2000" dirty="0">
              <a:solidFill>
                <a:srgbClr val="0070C0"/>
              </a:solidFill>
            </a:endParaRPr>
          </a:p>
          <a:p>
            <a:pPr marL="0" indent="0" algn="just">
              <a:lnSpc>
                <a:spcPct val="150000"/>
              </a:lnSpc>
              <a:spcAft>
                <a:spcPts val="600"/>
              </a:spcAft>
              <a:buNone/>
            </a:pPr>
            <a:r>
              <a:rPr lang="it-IT" sz="2000" i="1" dirty="0" smtClean="0">
                <a:solidFill>
                  <a:srgbClr val="0070C0"/>
                </a:solidFill>
              </a:rPr>
              <a:t>A decorrere dal 1° gennaio 2013, il contributo integrativo è dovuto anche sui corrispettivi inerenti le prestazioni effettuate in favore di ingegneri, architetti, associazioni o società di professionisti e società di ingegneria. In sede di dichiarazione annuale INARCASSA il soggetto a cui è addebitato il contributo integrativo, purché non sia il committente finale, può dedurre tale contributo dal totale del contributo integrativo dovuto in base al proprio volume d’affari professionale calcolato annualmente ai fini </a:t>
            </a:r>
            <a:r>
              <a:rPr lang="it-IT" sz="2000" i="1" dirty="0" err="1" smtClean="0">
                <a:solidFill>
                  <a:srgbClr val="0070C0"/>
                </a:solidFill>
              </a:rPr>
              <a:t>I.V.A</a:t>
            </a:r>
            <a:r>
              <a:rPr lang="it-IT" sz="2000" i="1" dirty="0" smtClean="0">
                <a:solidFill>
                  <a:srgbClr val="0070C0"/>
                </a:solidFill>
              </a:rPr>
              <a:t>..</a:t>
            </a:r>
            <a:endParaRPr lang="it-IT" sz="2000" i="1" dirty="0">
              <a:solidFill>
                <a:srgbClr val="0070C0"/>
              </a:solidFill>
            </a:endParaRPr>
          </a:p>
        </p:txBody>
      </p:sp>
    </p:spTree>
    <p:extLst>
      <p:ext uri="{BB962C8B-B14F-4D97-AF65-F5344CB8AC3E}">
        <p14:creationId xmlns="" xmlns:p14="http://schemas.microsoft.com/office/powerpoint/2010/main" val="1290481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REGIME PREVIDENZIALE </a:t>
            </a:r>
            <a:r>
              <a:rPr lang="it-IT" dirty="0" smtClean="0">
                <a:solidFill>
                  <a:srgbClr val="0070C0"/>
                </a:solidFill>
              </a:rPr>
              <a:t>(3) - </a:t>
            </a:r>
            <a:r>
              <a:rPr lang="it-IT" sz="2800" dirty="0" smtClean="0">
                <a:solidFill>
                  <a:srgbClr val="0070C0"/>
                </a:solidFill>
              </a:rPr>
              <a:t>REGOLAMENTO INARCASSA</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47568"/>
            <a:ext cx="10954493" cy="4530143"/>
          </a:xfrm>
        </p:spPr>
        <p:txBody>
          <a:bodyPr>
            <a:normAutofit/>
          </a:bodyPr>
          <a:lstStyle/>
          <a:p>
            <a:pPr marL="0" indent="0" algn="just">
              <a:lnSpc>
                <a:spcPct val="150000"/>
              </a:lnSpc>
              <a:spcAft>
                <a:spcPts val="600"/>
              </a:spcAft>
              <a:buNone/>
            </a:pPr>
            <a:r>
              <a:rPr lang="it-IT" sz="2000" dirty="0" smtClean="0">
                <a:solidFill>
                  <a:srgbClr val="0070C0"/>
                </a:solidFill>
              </a:rPr>
              <a:t>ARTICOLO 5</a:t>
            </a:r>
            <a:r>
              <a:rPr lang="it-IT" sz="2000" i="1" dirty="0" smtClean="0">
                <a:solidFill>
                  <a:srgbClr val="0070C0"/>
                </a:solidFill>
              </a:rPr>
              <a:t>-bis </a:t>
            </a:r>
            <a:r>
              <a:rPr lang="it-IT" sz="2000" dirty="0" smtClean="0">
                <a:solidFill>
                  <a:srgbClr val="0070C0"/>
                </a:solidFill>
              </a:rPr>
              <a:t>COMMA 3</a:t>
            </a:r>
          </a:p>
          <a:p>
            <a:pPr marL="0" indent="0" algn="just">
              <a:lnSpc>
                <a:spcPct val="150000"/>
              </a:lnSpc>
              <a:spcAft>
                <a:spcPts val="600"/>
              </a:spcAft>
              <a:buNone/>
            </a:pPr>
            <a:r>
              <a:rPr lang="it-IT" sz="2000" i="1" dirty="0" smtClean="0">
                <a:solidFill>
                  <a:srgbClr val="0070C0"/>
                </a:solidFill>
              </a:rPr>
              <a:t>A decorrere dal 1° gennaio 2015, per i soci iscritti ad </a:t>
            </a:r>
            <a:r>
              <a:rPr lang="it-IT" sz="2000" i="1" dirty="0" err="1" smtClean="0">
                <a:solidFill>
                  <a:srgbClr val="0070C0"/>
                </a:solidFill>
              </a:rPr>
              <a:t>Inarcassa</a:t>
            </a:r>
            <a:r>
              <a:rPr lang="it-IT" sz="2000" i="1" dirty="0" smtClean="0">
                <a:solidFill>
                  <a:srgbClr val="0070C0"/>
                </a:solidFill>
              </a:rPr>
              <a:t> il reddito derivante dalla partecipazione a Società Tra Professionisti di cui all’art. 10, comma, 10, della L. 183/2011 costituisce, ai fini previdenziali, reddito professionale da assoggettare al contributo soggettivo, come disciplinato dal presente Regolamento.</a:t>
            </a:r>
            <a:endParaRPr lang="it-IT" sz="2000" i="1" dirty="0">
              <a:solidFill>
                <a:srgbClr val="0070C0"/>
              </a:solidFill>
            </a:endParaRPr>
          </a:p>
        </p:txBody>
      </p:sp>
    </p:spTree>
    <p:extLst>
      <p:ext uri="{BB962C8B-B14F-4D97-AF65-F5344CB8AC3E}">
        <p14:creationId xmlns="" xmlns:p14="http://schemas.microsoft.com/office/powerpoint/2010/main" val="1290481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err="1" smtClean="0">
                <a:solidFill>
                  <a:srgbClr val="0070C0"/>
                </a:solidFill>
              </a:rPr>
              <a:t>NEUTRALITà</a:t>
            </a:r>
            <a:r>
              <a:rPr lang="it-IT" dirty="0" smtClean="0">
                <a:solidFill>
                  <a:srgbClr val="0070C0"/>
                </a:solidFill>
              </a:rPr>
              <a:t> FISCALE (1)</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47568"/>
            <a:ext cx="10954493" cy="4530143"/>
          </a:xfrm>
        </p:spPr>
        <p:txBody>
          <a:bodyPr>
            <a:normAutofit/>
          </a:bodyPr>
          <a:lstStyle/>
          <a:p>
            <a:pPr marL="0" indent="0" algn="just">
              <a:lnSpc>
                <a:spcPct val="150000"/>
              </a:lnSpc>
              <a:spcAft>
                <a:spcPts val="600"/>
              </a:spcAft>
              <a:buNone/>
            </a:pPr>
            <a:r>
              <a:rPr lang="it-IT" sz="2000" dirty="0" smtClean="0">
                <a:solidFill>
                  <a:srgbClr val="0070C0"/>
                </a:solidFill>
              </a:rPr>
              <a:t>FINO ALLO SCORSO ANNO L’AMMINISTRAZIONE FINANZIARIA, AI FINI FISCALI, CONSIDERAVA LE OPERAZIONI </a:t>
            </a:r>
            <a:r>
              <a:rPr lang="it-IT" sz="2000" dirty="0" err="1" smtClean="0">
                <a:solidFill>
                  <a:srgbClr val="0070C0"/>
                </a:solidFill>
              </a:rPr>
              <a:t>DI</a:t>
            </a:r>
            <a:r>
              <a:rPr lang="it-IT" sz="2000" dirty="0" smtClean="0">
                <a:solidFill>
                  <a:srgbClr val="0070C0"/>
                </a:solidFill>
              </a:rPr>
              <a:t> AGGREGAZIONE DEGLI STUDI PROFESSIONALI IN STP ALLA STREGUA </a:t>
            </a:r>
            <a:r>
              <a:rPr lang="it-IT" sz="2000" dirty="0" err="1" smtClean="0">
                <a:solidFill>
                  <a:srgbClr val="0070C0"/>
                </a:solidFill>
              </a:rPr>
              <a:t>DI</a:t>
            </a:r>
            <a:r>
              <a:rPr lang="it-IT" sz="2000" dirty="0" smtClean="0">
                <a:solidFill>
                  <a:srgbClr val="0070C0"/>
                </a:solidFill>
              </a:rPr>
              <a:t> UNA CESSIONE, TASSANDONE GLI EFFETTI (PASSAGGIO DAL REGIME DEL REDDITO </a:t>
            </a:r>
            <a:r>
              <a:rPr lang="it-IT" sz="2000" dirty="0" err="1" smtClean="0">
                <a:solidFill>
                  <a:srgbClr val="0070C0"/>
                </a:solidFill>
              </a:rPr>
              <a:t>DI</a:t>
            </a:r>
            <a:r>
              <a:rPr lang="it-IT" sz="2000" dirty="0" smtClean="0">
                <a:solidFill>
                  <a:srgbClr val="0070C0"/>
                </a:solidFill>
              </a:rPr>
              <a:t> LAVORO AUTONOMO A QUELLO DEL REDDITO </a:t>
            </a:r>
            <a:r>
              <a:rPr lang="it-IT" sz="2000" dirty="0" err="1" smtClean="0">
                <a:solidFill>
                  <a:srgbClr val="0070C0"/>
                </a:solidFill>
              </a:rPr>
              <a:t>D’IMPRESA</a:t>
            </a:r>
            <a:r>
              <a:rPr lang="it-IT" sz="2000" dirty="0" smtClean="0">
                <a:solidFill>
                  <a:srgbClr val="0070C0"/>
                </a:solidFill>
              </a:rPr>
              <a:t>).</a:t>
            </a:r>
          </a:p>
          <a:p>
            <a:pPr marL="0" indent="0" algn="just">
              <a:lnSpc>
                <a:spcPct val="150000"/>
              </a:lnSpc>
              <a:spcAft>
                <a:spcPts val="600"/>
              </a:spcAft>
              <a:buNone/>
            </a:pPr>
            <a:r>
              <a:rPr lang="it-IT" sz="2000" dirty="0" smtClean="0">
                <a:solidFill>
                  <a:srgbClr val="0070C0"/>
                </a:solidFill>
              </a:rPr>
              <a:t>CON LA PUBBLICAZIONE DEL DECRETO LEGISLATIVO 13 DICEMBRE 2024, N. 192 È ENTRATO IN VIGORE IL NUOVO ART. 177</a:t>
            </a:r>
            <a:r>
              <a:rPr lang="it-IT" sz="2000" i="1" dirty="0" smtClean="0">
                <a:solidFill>
                  <a:srgbClr val="0070C0"/>
                </a:solidFill>
              </a:rPr>
              <a:t>-BIS</a:t>
            </a:r>
            <a:r>
              <a:rPr lang="it-IT" sz="2000" dirty="0" smtClean="0">
                <a:solidFill>
                  <a:srgbClr val="0070C0"/>
                </a:solidFill>
              </a:rPr>
              <a:t> DEL TUIR (“OPERAZIONI STRAORDINARIE E ATTIVITÀ PROFESSIONALI”), CHE FISSA UN PRINCIPIO UNIVERSALE </a:t>
            </a:r>
            <a:r>
              <a:rPr lang="it-IT" sz="2000" dirty="0" err="1" smtClean="0">
                <a:solidFill>
                  <a:srgbClr val="0070C0"/>
                </a:solidFill>
              </a:rPr>
              <a:t>DI</a:t>
            </a:r>
            <a:r>
              <a:rPr lang="it-IT" sz="2000" dirty="0" smtClean="0">
                <a:solidFill>
                  <a:srgbClr val="0070C0"/>
                </a:solidFill>
              </a:rPr>
              <a:t> NEUTRALITÀ FISCALE PER LA GENERALITÀ DELLE FORME </a:t>
            </a:r>
            <a:r>
              <a:rPr lang="it-IT" sz="2000" dirty="0" err="1" smtClean="0">
                <a:solidFill>
                  <a:srgbClr val="0070C0"/>
                </a:solidFill>
              </a:rPr>
              <a:t>DI</a:t>
            </a:r>
            <a:r>
              <a:rPr lang="it-IT" sz="2000" dirty="0" smtClean="0">
                <a:solidFill>
                  <a:srgbClr val="0070C0"/>
                </a:solidFill>
              </a:rPr>
              <a:t> RIORGANIZZAZIONE DEGLI STUDI PROFESSIONALI, COMPRESI I CONFERIMENTI DEGLI STUDI IN STP.</a:t>
            </a:r>
          </a:p>
        </p:txBody>
      </p:sp>
    </p:spTree>
    <p:extLst>
      <p:ext uri="{BB962C8B-B14F-4D97-AF65-F5344CB8AC3E}">
        <p14:creationId xmlns="" xmlns:p14="http://schemas.microsoft.com/office/powerpoint/2010/main" val="1290481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err="1" smtClean="0">
                <a:solidFill>
                  <a:srgbClr val="0070C0"/>
                </a:solidFill>
              </a:rPr>
              <a:t>NEUTRALITà</a:t>
            </a:r>
            <a:r>
              <a:rPr lang="it-IT" dirty="0" smtClean="0">
                <a:solidFill>
                  <a:srgbClr val="0070C0"/>
                </a:solidFill>
              </a:rPr>
              <a:t> FISCALE (2)</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647568"/>
            <a:ext cx="10954493" cy="4530143"/>
          </a:xfrm>
        </p:spPr>
        <p:txBody>
          <a:bodyPr>
            <a:normAutofit fontScale="92500"/>
          </a:bodyPr>
          <a:lstStyle/>
          <a:p>
            <a:pPr marL="0" indent="0" algn="just">
              <a:lnSpc>
                <a:spcPct val="150000"/>
              </a:lnSpc>
              <a:spcAft>
                <a:spcPts val="600"/>
              </a:spcAft>
              <a:buNone/>
            </a:pPr>
            <a:r>
              <a:rPr lang="it-IT" sz="2000" dirty="0" smtClean="0">
                <a:solidFill>
                  <a:srgbClr val="0070C0"/>
                </a:solidFill>
              </a:rPr>
              <a:t>OPERAZIONI IN NEUTRALITÀ FISCALE:</a:t>
            </a:r>
          </a:p>
          <a:p>
            <a:pPr marL="0" indent="0" algn="just">
              <a:lnSpc>
                <a:spcPct val="150000"/>
              </a:lnSpc>
              <a:spcAft>
                <a:spcPts val="600"/>
              </a:spcAft>
              <a:buFont typeface="Wingdings" pitchFamily="2" charset="2"/>
              <a:buChar char="Ø"/>
            </a:pPr>
            <a:r>
              <a:rPr lang="it-IT" sz="2000" dirty="0" smtClean="0">
                <a:solidFill>
                  <a:srgbClr val="0070C0"/>
                </a:solidFill>
              </a:rPr>
              <a:t>CONFERIMENTI IN SOCIETÀ TRA PROFESSIONISTI (STP) E SOCIETÀ TRA AVVOCATI (STA);</a:t>
            </a:r>
          </a:p>
          <a:p>
            <a:pPr marL="0" indent="0" algn="just">
              <a:lnSpc>
                <a:spcPct val="150000"/>
              </a:lnSpc>
              <a:spcAft>
                <a:spcPts val="600"/>
              </a:spcAft>
              <a:buFont typeface="Wingdings" pitchFamily="2" charset="2"/>
              <a:buChar char="Ø"/>
            </a:pPr>
            <a:r>
              <a:rPr lang="it-IT" sz="2000" dirty="0" smtClean="0">
                <a:solidFill>
                  <a:srgbClr val="0070C0"/>
                </a:solidFill>
              </a:rPr>
              <a:t>APPORTI IN ASSOCIAZIONI O SOCIETÀ SEMPLICI PER L’ESERCIZIO IN FORMA ASSOCIATA </a:t>
            </a:r>
            <a:r>
              <a:rPr lang="it-IT" sz="2000" dirty="0" err="1" smtClean="0">
                <a:solidFill>
                  <a:srgbClr val="0070C0"/>
                </a:solidFill>
              </a:rPr>
              <a:t>DI</a:t>
            </a:r>
            <a:r>
              <a:rPr lang="it-IT" sz="2000" dirty="0" smtClean="0">
                <a:solidFill>
                  <a:srgbClr val="0070C0"/>
                </a:solidFill>
              </a:rPr>
              <a:t> ARTI E PROFESSIONI;</a:t>
            </a:r>
          </a:p>
          <a:p>
            <a:pPr marL="0" indent="0" algn="just">
              <a:lnSpc>
                <a:spcPct val="150000"/>
              </a:lnSpc>
              <a:spcAft>
                <a:spcPts val="600"/>
              </a:spcAft>
              <a:buFont typeface="Wingdings" pitchFamily="2" charset="2"/>
              <a:buChar char="Ø"/>
            </a:pPr>
            <a:r>
              <a:rPr lang="it-IT" sz="2000" dirty="0" smtClean="0">
                <a:solidFill>
                  <a:srgbClr val="0070C0"/>
                </a:solidFill>
              </a:rPr>
              <a:t>OPERAZIONI </a:t>
            </a:r>
            <a:r>
              <a:rPr lang="it-IT" sz="2000" dirty="0" err="1" smtClean="0">
                <a:solidFill>
                  <a:srgbClr val="0070C0"/>
                </a:solidFill>
              </a:rPr>
              <a:t>DI</a:t>
            </a:r>
            <a:r>
              <a:rPr lang="it-IT" sz="2000" dirty="0" smtClean="0">
                <a:solidFill>
                  <a:srgbClr val="0070C0"/>
                </a:solidFill>
              </a:rPr>
              <a:t> TRASFORMAZIONE, FUSIONE E SCISSIONE DELLE SUDDETTE SOCIETÀ;</a:t>
            </a:r>
          </a:p>
          <a:p>
            <a:pPr marL="0" indent="0" algn="just">
              <a:lnSpc>
                <a:spcPct val="150000"/>
              </a:lnSpc>
              <a:spcAft>
                <a:spcPts val="600"/>
              </a:spcAft>
              <a:buFont typeface="Wingdings" pitchFamily="2" charset="2"/>
              <a:buChar char="Ø"/>
            </a:pPr>
            <a:r>
              <a:rPr lang="it-IT" sz="2000" dirty="0" smtClean="0">
                <a:solidFill>
                  <a:srgbClr val="0070C0"/>
                </a:solidFill>
              </a:rPr>
              <a:t>TRASFERIMENTO MORTIS CAUSA O PER ATTO GRATUITO </a:t>
            </a:r>
            <a:r>
              <a:rPr lang="it-IT" sz="2000" dirty="0" err="1" smtClean="0">
                <a:solidFill>
                  <a:srgbClr val="0070C0"/>
                </a:solidFill>
              </a:rPr>
              <a:t>DI</a:t>
            </a:r>
            <a:r>
              <a:rPr lang="it-IT" sz="2000" dirty="0" smtClean="0">
                <a:solidFill>
                  <a:srgbClr val="0070C0"/>
                </a:solidFill>
              </a:rPr>
              <a:t> ATTIVITÀ PROFESSIONALI O ARTISTICHE SVOLTE IN FORMA INDIVIDUALE.</a:t>
            </a:r>
          </a:p>
          <a:p>
            <a:pPr marL="0" indent="0" algn="just">
              <a:lnSpc>
                <a:spcPct val="150000"/>
              </a:lnSpc>
              <a:spcAft>
                <a:spcPts val="600"/>
              </a:spcAft>
              <a:buNone/>
            </a:pPr>
            <a:endParaRPr lang="it-IT" sz="2000" dirty="0" smtClean="0">
              <a:solidFill>
                <a:srgbClr val="0070C0"/>
              </a:solidFill>
            </a:endParaRPr>
          </a:p>
        </p:txBody>
      </p:sp>
    </p:spTree>
    <p:extLst>
      <p:ext uri="{BB962C8B-B14F-4D97-AF65-F5344CB8AC3E}">
        <p14:creationId xmlns="" xmlns:p14="http://schemas.microsoft.com/office/powerpoint/2010/main" val="12904819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fontScale="90000"/>
          </a:bodyPr>
          <a:lstStyle/>
          <a:p>
            <a:pPr algn="ctr"/>
            <a:r>
              <a:rPr lang="it-IT" dirty="0">
                <a:solidFill>
                  <a:srgbClr val="0070C0"/>
                </a:solidFill>
              </a:rPr>
              <a:t>SCELTA DELLA FORMA </a:t>
            </a:r>
            <a:r>
              <a:rPr lang="it-IT" dirty="0" smtClean="0">
                <a:solidFill>
                  <a:srgbClr val="0070C0"/>
                </a:solidFill>
              </a:rPr>
              <a:t>SOCIETARIA - </a:t>
            </a:r>
            <a:r>
              <a:rPr lang="it-IT" sz="3100" dirty="0" smtClean="0">
                <a:solidFill>
                  <a:srgbClr val="0070C0"/>
                </a:solidFill>
              </a:rPr>
              <a:t>SOC. CAPITALI </a:t>
            </a:r>
            <a:r>
              <a:rPr lang="it-IT" sz="3100" i="1" dirty="0" smtClean="0">
                <a:solidFill>
                  <a:srgbClr val="0070C0"/>
                </a:solidFill>
              </a:rPr>
              <a:t>VS</a:t>
            </a:r>
            <a:r>
              <a:rPr lang="it-IT" sz="3100" dirty="0" smtClean="0">
                <a:solidFill>
                  <a:srgbClr val="0070C0"/>
                </a:solidFill>
              </a:rPr>
              <a:t> COOPERATIVE</a:t>
            </a:r>
            <a:endParaRPr lang="it-IT" sz="31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532238"/>
            <a:ext cx="10872115" cy="4530143"/>
          </a:xfrm>
        </p:spPr>
        <p:txBody>
          <a:bodyPr>
            <a:normAutofit/>
          </a:bodyPr>
          <a:lstStyle/>
          <a:p>
            <a:pPr marL="0" indent="0" algn="just">
              <a:lnSpc>
                <a:spcPct val="150000"/>
              </a:lnSpc>
              <a:spcAft>
                <a:spcPts val="600"/>
              </a:spcAft>
              <a:buNone/>
            </a:pPr>
            <a:r>
              <a:rPr lang="it-IT" sz="1800" dirty="0">
                <a:solidFill>
                  <a:srgbClr val="0070C0"/>
                </a:solidFill>
              </a:rPr>
              <a:t>COME ABBIAMO VISTO LA STP PUÒ ESSERE COSTITUITA IN UNA PLURALITÀ </a:t>
            </a:r>
            <a:r>
              <a:rPr lang="it-IT" sz="1800" dirty="0" err="1">
                <a:solidFill>
                  <a:srgbClr val="0070C0"/>
                </a:solidFill>
              </a:rPr>
              <a:t>DI</a:t>
            </a:r>
            <a:r>
              <a:rPr lang="it-IT" sz="1800" dirty="0">
                <a:solidFill>
                  <a:srgbClr val="0070C0"/>
                </a:solidFill>
              </a:rPr>
              <a:t> FORME SOCIETARIE. </a:t>
            </a:r>
            <a:r>
              <a:rPr lang="it-IT" sz="1800" dirty="0" err="1">
                <a:solidFill>
                  <a:srgbClr val="0070C0"/>
                </a:solidFill>
              </a:rPr>
              <a:t>DI</a:t>
            </a:r>
            <a:r>
              <a:rPr lang="it-IT" sz="1800" dirty="0">
                <a:solidFill>
                  <a:srgbClr val="0070C0"/>
                </a:solidFill>
              </a:rPr>
              <a:t> SEGUITO CI CONCENTREREMO SOLTANTO SULLE SOCIETÀ CON RESPONSABILITÀ LIMITATA PER I SOCI E, IN PARTICOLARE, SULLE SOCIETÀ COOPERATIVE</a:t>
            </a:r>
            <a:r>
              <a:rPr lang="it-IT" sz="1800" dirty="0" smtClean="0">
                <a:solidFill>
                  <a:srgbClr val="0070C0"/>
                </a:solidFill>
              </a:rPr>
              <a:t>. LA </a:t>
            </a:r>
            <a:r>
              <a:rPr lang="it-IT" sz="1800" dirty="0">
                <a:solidFill>
                  <a:srgbClr val="0070C0"/>
                </a:solidFill>
              </a:rPr>
              <a:t>PRINCIPALE DIFFERENZA TRA SOCIETÀ </a:t>
            </a:r>
            <a:r>
              <a:rPr lang="it-IT" sz="1800" dirty="0" err="1">
                <a:solidFill>
                  <a:srgbClr val="0070C0"/>
                </a:solidFill>
              </a:rPr>
              <a:t>DI</a:t>
            </a:r>
            <a:r>
              <a:rPr lang="it-IT" sz="1800" dirty="0">
                <a:solidFill>
                  <a:srgbClr val="0070C0"/>
                </a:solidFill>
              </a:rPr>
              <a:t> CAPITALI E SOCIETÀ COOPERATIVE STA NELLO SCOPO PERSEGUITO, OVVERO:</a:t>
            </a:r>
          </a:p>
          <a:p>
            <a:pPr marL="0" indent="0" algn="just">
              <a:buNone/>
            </a:pPr>
            <a:endParaRPr lang="it-IT" sz="2000" dirty="0">
              <a:solidFill>
                <a:srgbClr val="0070C0"/>
              </a:solidFill>
            </a:endParaRPr>
          </a:p>
        </p:txBody>
      </p:sp>
      <p:sp>
        <p:nvSpPr>
          <p:cNvPr id="6" name="CasellaDiTesto 5">
            <a:extLst>
              <a:ext uri="{FF2B5EF4-FFF2-40B4-BE49-F238E27FC236}">
                <a16:creationId xmlns="" xmlns:a16="http://schemas.microsoft.com/office/drawing/2014/main" id="{A1B1BDE6-B310-8141-B907-C66959718426}"/>
              </a:ext>
            </a:extLst>
          </p:cNvPr>
          <p:cNvSpPr txBox="1"/>
          <p:nvPr/>
        </p:nvSpPr>
        <p:spPr>
          <a:xfrm>
            <a:off x="441436" y="5549894"/>
            <a:ext cx="2945714" cy="114083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it-IT" sz="2000" kern="1200" dirty="0"/>
              <a:t>SOCIETÀ </a:t>
            </a:r>
            <a:r>
              <a:rPr lang="it-IT" sz="2000" kern="1200" dirty="0" smtClean="0"/>
              <a:t>I </a:t>
            </a:r>
            <a:r>
              <a:rPr lang="it-IT" sz="2000" kern="1200" dirty="0"/>
              <a:t>PERSONE</a:t>
            </a:r>
          </a:p>
        </p:txBody>
      </p:sp>
      <p:sp>
        <p:nvSpPr>
          <p:cNvPr id="7" name="Rettangolo con angoli arrotondati 6">
            <a:extLst>
              <a:ext uri="{FF2B5EF4-FFF2-40B4-BE49-F238E27FC236}">
                <a16:creationId xmlns="" xmlns:a16="http://schemas.microsoft.com/office/drawing/2014/main" id="{959A199E-21B6-BF45-A1AC-0D94E4CEAA66}"/>
              </a:ext>
            </a:extLst>
          </p:cNvPr>
          <p:cNvSpPr/>
          <p:nvPr/>
        </p:nvSpPr>
        <p:spPr>
          <a:xfrm>
            <a:off x="1929996" y="3921076"/>
            <a:ext cx="3140392" cy="932419"/>
          </a:xfrm>
          <a:prstGeom prst="roundRect">
            <a:avLst/>
          </a:prstGeom>
          <a:ln>
            <a:solidFill>
              <a:srgbClr val="00B0F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dirty="0"/>
          </a:p>
          <a:p>
            <a:r>
              <a:rPr lang="it-IT" dirty="0"/>
              <a:t>SOCIETÀ </a:t>
            </a:r>
            <a:r>
              <a:rPr lang="it-IT" dirty="0" err="1"/>
              <a:t>DI</a:t>
            </a:r>
            <a:r>
              <a:rPr lang="it-IT" dirty="0"/>
              <a:t> CAPITALI</a:t>
            </a:r>
          </a:p>
        </p:txBody>
      </p:sp>
      <p:sp>
        <p:nvSpPr>
          <p:cNvPr id="8" name="Rettangolo con angoli arrotondati 7">
            <a:extLst>
              <a:ext uri="{FF2B5EF4-FFF2-40B4-BE49-F238E27FC236}">
                <a16:creationId xmlns="" xmlns:a16="http://schemas.microsoft.com/office/drawing/2014/main" id="{E7AC0A1D-5857-A34B-8B8B-764FA77C679C}"/>
              </a:ext>
            </a:extLst>
          </p:cNvPr>
          <p:cNvSpPr/>
          <p:nvPr/>
        </p:nvSpPr>
        <p:spPr>
          <a:xfrm>
            <a:off x="1929996" y="5539009"/>
            <a:ext cx="3140392" cy="932419"/>
          </a:xfrm>
          <a:prstGeom prst="roundRect">
            <a:avLst/>
          </a:prstGeom>
          <a:ln>
            <a:solidFill>
              <a:srgbClr val="00B0F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dirty="0"/>
          </a:p>
          <a:p>
            <a:r>
              <a:rPr lang="it-IT" dirty="0"/>
              <a:t>SOCIETÀ COOPERATIVE</a:t>
            </a:r>
          </a:p>
        </p:txBody>
      </p:sp>
      <p:sp>
        <p:nvSpPr>
          <p:cNvPr id="9" name="Rettangolo con angoli arrotondati 8">
            <a:extLst>
              <a:ext uri="{FF2B5EF4-FFF2-40B4-BE49-F238E27FC236}">
                <a16:creationId xmlns="" xmlns:a16="http://schemas.microsoft.com/office/drawing/2014/main" id="{9C163552-B8CF-654A-A089-AB73E023DF96}"/>
              </a:ext>
            </a:extLst>
          </p:cNvPr>
          <p:cNvSpPr/>
          <p:nvPr/>
        </p:nvSpPr>
        <p:spPr>
          <a:xfrm>
            <a:off x="6965091" y="3921076"/>
            <a:ext cx="3140392" cy="932419"/>
          </a:xfrm>
          <a:prstGeom prst="roundRect">
            <a:avLst/>
          </a:prstGeom>
          <a:ln>
            <a:solidFill>
              <a:srgbClr val="00B0F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dirty="0"/>
          </a:p>
          <a:p>
            <a:r>
              <a:rPr lang="it-IT" dirty="0"/>
              <a:t>SCOPO </a:t>
            </a:r>
            <a:r>
              <a:rPr lang="it-IT" dirty="0" err="1"/>
              <a:t>DI</a:t>
            </a:r>
            <a:r>
              <a:rPr lang="it-IT" dirty="0"/>
              <a:t> LUCRO</a:t>
            </a:r>
          </a:p>
        </p:txBody>
      </p:sp>
      <p:sp>
        <p:nvSpPr>
          <p:cNvPr id="10" name="Rettangolo con angoli arrotondati 9">
            <a:extLst>
              <a:ext uri="{FF2B5EF4-FFF2-40B4-BE49-F238E27FC236}">
                <a16:creationId xmlns="" xmlns:a16="http://schemas.microsoft.com/office/drawing/2014/main" id="{79EDE74B-F67C-1A43-BDB6-E0D117DAB396}"/>
              </a:ext>
            </a:extLst>
          </p:cNvPr>
          <p:cNvSpPr/>
          <p:nvPr/>
        </p:nvSpPr>
        <p:spPr>
          <a:xfrm>
            <a:off x="6965091" y="5539009"/>
            <a:ext cx="3140392" cy="932419"/>
          </a:xfrm>
          <a:prstGeom prst="roundRect">
            <a:avLst/>
          </a:prstGeom>
          <a:ln>
            <a:solidFill>
              <a:srgbClr val="00B0F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dirty="0"/>
          </a:p>
          <a:p>
            <a:r>
              <a:rPr lang="it-IT" dirty="0"/>
              <a:t>SCOPO MUTUALISTICO</a:t>
            </a:r>
          </a:p>
        </p:txBody>
      </p:sp>
      <p:sp>
        <p:nvSpPr>
          <p:cNvPr id="11" name="Freccia destra 10">
            <a:extLst>
              <a:ext uri="{FF2B5EF4-FFF2-40B4-BE49-F238E27FC236}">
                <a16:creationId xmlns="" xmlns:a16="http://schemas.microsoft.com/office/drawing/2014/main" id="{2EA97EBC-08A8-2146-BE76-8295342A924F}"/>
              </a:ext>
            </a:extLst>
          </p:cNvPr>
          <p:cNvSpPr/>
          <p:nvPr/>
        </p:nvSpPr>
        <p:spPr>
          <a:xfrm>
            <a:off x="5633868" y="4136395"/>
            <a:ext cx="978408" cy="484632"/>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destra 11">
            <a:extLst>
              <a:ext uri="{FF2B5EF4-FFF2-40B4-BE49-F238E27FC236}">
                <a16:creationId xmlns="" xmlns:a16="http://schemas.microsoft.com/office/drawing/2014/main" id="{32B200C2-E8A5-4543-973F-0D22CD2C46FC}"/>
              </a:ext>
            </a:extLst>
          </p:cNvPr>
          <p:cNvSpPr/>
          <p:nvPr/>
        </p:nvSpPr>
        <p:spPr>
          <a:xfrm>
            <a:off x="5633868" y="5773786"/>
            <a:ext cx="978408" cy="484632"/>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1672978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SCOPO MUTUALISTICO</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746422"/>
            <a:ext cx="10929780" cy="4530143"/>
          </a:xfrm>
        </p:spPr>
        <p:txBody>
          <a:bodyPr>
            <a:normAutofit lnSpcReduction="10000"/>
          </a:bodyPr>
          <a:lstStyle/>
          <a:p>
            <a:pPr marL="0" indent="0" algn="just">
              <a:lnSpc>
                <a:spcPct val="150000"/>
              </a:lnSpc>
              <a:spcAft>
                <a:spcPts val="600"/>
              </a:spcAft>
              <a:buNone/>
            </a:pPr>
            <a:r>
              <a:rPr lang="it-IT" sz="2000" dirty="0">
                <a:solidFill>
                  <a:srgbClr val="0070C0"/>
                </a:solidFill>
              </a:rPr>
              <a:t>FORNIRE AI MEMBRI DELL’ORGANIZZAZIONE BENI, SERVIZI E OCCASIONI </a:t>
            </a:r>
            <a:r>
              <a:rPr lang="it-IT" sz="2000" dirty="0" err="1">
                <a:solidFill>
                  <a:srgbClr val="0070C0"/>
                </a:solidFill>
              </a:rPr>
              <a:t>DI</a:t>
            </a:r>
            <a:r>
              <a:rPr lang="it-IT" sz="2000" dirty="0">
                <a:solidFill>
                  <a:srgbClr val="0070C0"/>
                </a:solidFill>
              </a:rPr>
              <a:t> LAVORO A CONDIZIONI PIÙ VANTAGGIOSE </a:t>
            </a:r>
            <a:r>
              <a:rPr lang="it-IT" sz="2000" dirty="0" err="1">
                <a:solidFill>
                  <a:srgbClr val="0070C0"/>
                </a:solidFill>
              </a:rPr>
              <a:t>DI</a:t>
            </a:r>
            <a:r>
              <a:rPr lang="it-IT" sz="2000" dirty="0">
                <a:solidFill>
                  <a:srgbClr val="0070C0"/>
                </a:solidFill>
              </a:rPr>
              <a:t> QUELLE CHE ESSI TROVEREBBERO SUL MERCATO.</a:t>
            </a:r>
          </a:p>
          <a:p>
            <a:pPr marL="0" indent="0" algn="just">
              <a:lnSpc>
                <a:spcPct val="150000"/>
              </a:lnSpc>
              <a:spcAft>
                <a:spcPts val="600"/>
              </a:spcAft>
              <a:buNone/>
            </a:pPr>
            <a:r>
              <a:rPr lang="it-IT" sz="2000" dirty="0">
                <a:solidFill>
                  <a:srgbClr val="0070C0"/>
                </a:solidFill>
              </a:rPr>
              <a:t>NELLE STP IN FORMA COOPERATIVA POTREMMO TRADURRE TALE PRINCIPIO COSÌ:</a:t>
            </a:r>
          </a:p>
          <a:p>
            <a:pPr marL="0" indent="0" algn="just">
              <a:lnSpc>
                <a:spcPct val="150000"/>
              </a:lnSpc>
              <a:spcAft>
                <a:spcPts val="600"/>
              </a:spcAft>
              <a:buNone/>
            </a:pPr>
            <a:r>
              <a:rPr lang="it-IT" sz="2000" i="1" dirty="0">
                <a:solidFill>
                  <a:schemeClr val="bg2">
                    <a:lumMod val="50000"/>
                  </a:schemeClr>
                </a:solidFill>
              </a:rPr>
              <a:t>FORNIRE AI SOCI LA POSSIBILITÀ </a:t>
            </a:r>
            <a:r>
              <a:rPr lang="it-IT" sz="2000" i="1" dirty="0" err="1">
                <a:solidFill>
                  <a:schemeClr val="bg2">
                    <a:lumMod val="50000"/>
                  </a:schemeClr>
                </a:solidFill>
              </a:rPr>
              <a:t>DI</a:t>
            </a:r>
            <a:r>
              <a:rPr lang="it-IT" sz="2000" i="1" dirty="0">
                <a:solidFill>
                  <a:schemeClr val="bg2">
                    <a:lumMod val="50000"/>
                  </a:schemeClr>
                </a:solidFill>
              </a:rPr>
              <a:t> PRESTARE LA PROPRIA ATTIVITÀ PROFESSIONALE A CONDIZIONI PIÙ VANTAGGIOSE RISPETTO A QUELLE CHE ESSI TROVEREBBERO SUL MERCATO.</a:t>
            </a:r>
          </a:p>
          <a:p>
            <a:pPr marL="0" indent="0" algn="just">
              <a:lnSpc>
                <a:spcPct val="150000"/>
              </a:lnSpc>
              <a:spcAft>
                <a:spcPts val="600"/>
              </a:spcAft>
              <a:buNone/>
            </a:pPr>
            <a:endParaRPr lang="it-IT" sz="2000" dirty="0">
              <a:solidFill>
                <a:schemeClr val="bg2">
                  <a:lumMod val="50000"/>
                </a:schemeClr>
              </a:solidFill>
            </a:endParaRPr>
          </a:p>
          <a:p>
            <a:pPr marL="0" indent="0" algn="just">
              <a:lnSpc>
                <a:spcPct val="150000"/>
              </a:lnSpc>
              <a:spcAft>
                <a:spcPts val="600"/>
              </a:spcAft>
              <a:buNone/>
            </a:pPr>
            <a:r>
              <a:rPr lang="it-IT" sz="2000" b="1" dirty="0">
                <a:solidFill>
                  <a:schemeClr val="bg2">
                    <a:lumMod val="50000"/>
                  </a:schemeClr>
                </a:solidFill>
              </a:rPr>
              <a:t>NELLE STP IN FORMA COOPERATIVA LA FIGURA DEL SOCIO PROFESSIONISTA È CENTRALE.</a:t>
            </a:r>
          </a:p>
        </p:txBody>
      </p:sp>
      <p:sp>
        <p:nvSpPr>
          <p:cNvPr id="4" name="Freccia in giù 3"/>
          <p:cNvSpPr/>
          <p:nvPr/>
        </p:nvSpPr>
        <p:spPr>
          <a:xfrm>
            <a:off x="5634681" y="4640435"/>
            <a:ext cx="313038" cy="6539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2076764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MUTUALITÀ </a:t>
            </a:r>
            <a:r>
              <a:rPr lang="it-IT" dirty="0" smtClean="0">
                <a:solidFill>
                  <a:srgbClr val="0070C0"/>
                </a:solidFill>
              </a:rPr>
              <a:t>PREVALENTE</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820562"/>
            <a:ext cx="10863877" cy="4530143"/>
          </a:xfrm>
        </p:spPr>
        <p:txBody>
          <a:bodyPr>
            <a:normAutofit/>
          </a:bodyPr>
          <a:lstStyle/>
          <a:p>
            <a:pPr marL="0" indent="0" algn="just">
              <a:lnSpc>
                <a:spcPct val="150000"/>
              </a:lnSpc>
              <a:spcAft>
                <a:spcPts val="600"/>
              </a:spcAft>
              <a:buNone/>
            </a:pPr>
            <a:r>
              <a:rPr lang="it-IT" sz="2000" dirty="0">
                <a:solidFill>
                  <a:srgbClr val="0070C0"/>
                </a:solidFill>
              </a:rPr>
              <a:t>LE SOCIETÀ COOPERATIVE POSSONO ASSUMERE LA QUALIFICA </a:t>
            </a:r>
            <a:r>
              <a:rPr lang="it-IT" sz="2000" dirty="0" err="1">
                <a:solidFill>
                  <a:srgbClr val="0070C0"/>
                </a:solidFill>
              </a:rPr>
              <a:t>DI</a:t>
            </a:r>
            <a:r>
              <a:rPr lang="it-IT" sz="2000" dirty="0">
                <a:solidFill>
                  <a:srgbClr val="0070C0"/>
                </a:solidFill>
              </a:rPr>
              <a:t> COOPERATIVE A MUTUALITÀ PREVALENTE (CMP) O COOPERATIVE A MUTUALITÀ NON PREVALENTE (CMNP). PER ACQUISIRE LA QUALIFICA </a:t>
            </a:r>
            <a:r>
              <a:rPr lang="it-IT" sz="2000" dirty="0" err="1">
                <a:solidFill>
                  <a:srgbClr val="0070C0"/>
                </a:solidFill>
              </a:rPr>
              <a:t>DI</a:t>
            </a:r>
            <a:r>
              <a:rPr lang="it-IT" sz="2000" dirty="0">
                <a:solidFill>
                  <a:srgbClr val="0070C0"/>
                </a:solidFill>
              </a:rPr>
              <a:t> CMP OCCORRE RISPETTARE DUE CONDIZIONI:</a:t>
            </a:r>
          </a:p>
          <a:p>
            <a:pPr marL="0" indent="0" algn="just">
              <a:lnSpc>
                <a:spcPct val="150000"/>
              </a:lnSpc>
              <a:spcAft>
                <a:spcPts val="600"/>
              </a:spcAft>
              <a:buNone/>
            </a:pPr>
            <a:endParaRPr lang="it-IT" sz="2000" dirty="0">
              <a:solidFill>
                <a:srgbClr val="0070C0"/>
              </a:solidFill>
            </a:endParaRPr>
          </a:p>
          <a:p>
            <a:pPr algn="just">
              <a:lnSpc>
                <a:spcPct val="150000"/>
              </a:lnSpc>
              <a:spcAft>
                <a:spcPts val="600"/>
              </a:spcAft>
            </a:pPr>
            <a:r>
              <a:rPr lang="it-IT" sz="2000" dirty="0">
                <a:solidFill>
                  <a:srgbClr val="0070C0"/>
                </a:solidFill>
              </a:rPr>
              <a:t>REQUISITO STATUTARIO                     </a:t>
            </a:r>
            <a:r>
              <a:rPr lang="it-IT" sz="2000" dirty="0" smtClean="0">
                <a:solidFill>
                  <a:srgbClr val="0070C0"/>
                </a:solidFill>
              </a:rPr>
              <a:t>  NON </a:t>
            </a:r>
            <a:r>
              <a:rPr lang="it-IT" sz="2000" dirty="0">
                <a:solidFill>
                  <a:srgbClr val="0070C0"/>
                </a:solidFill>
              </a:rPr>
              <a:t>LUCRATIVITÀ (CLAUSOLE)</a:t>
            </a:r>
          </a:p>
          <a:p>
            <a:pPr marL="0" indent="0" algn="just">
              <a:lnSpc>
                <a:spcPct val="150000"/>
              </a:lnSpc>
              <a:spcAft>
                <a:spcPts val="600"/>
              </a:spcAft>
              <a:buNone/>
            </a:pPr>
            <a:endParaRPr lang="it-IT" sz="2000" b="1" dirty="0">
              <a:solidFill>
                <a:srgbClr val="C00000"/>
              </a:solidFill>
            </a:endParaRPr>
          </a:p>
          <a:p>
            <a:pPr algn="just">
              <a:lnSpc>
                <a:spcPct val="150000"/>
              </a:lnSpc>
              <a:spcAft>
                <a:spcPts val="600"/>
              </a:spcAft>
            </a:pPr>
            <a:r>
              <a:rPr lang="it-IT" sz="2000" dirty="0">
                <a:solidFill>
                  <a:srgbClr val="0070C0"/>
                </a:solidFill>
              </a:rPr>
              <a:t>REQUISITO GESTIONALE                     </a:t>
            </a:r>
            <a:r>
              <a:rPr lang="it-IT" sz="2000" dirty="0" smtClean="0">
                <a:solidFill>
                  <a:srgbClr val="0070C0"/>
                </a:solidFill>
              </a:rPr>
              <a:t> PRESTAZIONI </a:t>
            </a:r>
            <a:r>
              <a:rPr lang="it-IT" sz="2000" dirty="0">
                <a:solidFill>
                  <a:srgbClr val="0070C0"/>
                </a:solidFill>
              </a:rPr>
              <a:t>SOCI &gt; 50%</a:t>
            </a:r>
          </a:p>
        </p:txBody>
      </p:sp>
      <p:sp>
        <p:nvSpPr>
          <p:cNvPr id="4" name="Freccia destra 3">
            <a:extLst>
              <a:ext uri="{FF2B5EF4-FFF2-40B4-BE49-F238E27FC236}">
                <a16:creationId xmlns="" xmlns:a16="http://schemas.microsoft.com/office/drawing/2014/main" id="{911DADD4-3A59-E547-B1F0-B89D0ABB6666}"/>
              </a:ext>
            </a:extLst>
          </p:cNvPr>
          <p:cNvSpPr/>
          <p:nvPr/>
        </p:nvSpPr>
        <p:spPr>
          <a:xfrm>
            <a:off x="4463043" y="4463520"/>
            <a:ext cx="978408" cy="484632"/>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destra 4">
            <a:extLst>
              <a:ext uri="{FF2B5EF4-FFF2-40B4-BE49-F238E27FC236}">
                <a16:creationId xmlns="" xmlns:a16="http://schemas.microsoft.com/office/drawing/2014/main" id="{DA6389F6-A7F8-C441-9E6E-18C848E56DF6}"/>
              </a:ext>
            </a:extLst>
          </p:cNvPr>
          <p:cNvSpPr/>
          <p:nvPr/>
        </p:nvSpPr>
        <p:spPr>
          <a:xfrm>
            <a:off x="4463043" y="5626839"/>
            <a:ext cx="978408" cy="484632"/>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410531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ALTRE SPECIFICITÀ</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729946"/>
            <a:ext cx="10921542" cy="4530143"/>
          </a:xfrm>
        </p:spPr>
        <p:txBody>
          <a:bodyPr>
            <a:normAutofit/>
          </a:bodyPr>
          <a:lstStyle/>
          <a:p>
            <a:pPr algn="just"/>
            <a:r>
              <a:rPr lang="it-IT" sz="2000" b="1" dirty="0">
                <a:solidFill>
                  <a:srgbClr val="0070C0"/>
                </a:solidFill>
              </a:rPr>
              <a:t>CAPITALE VARIABILE</a:t>
            </a:r>
          </a:p>
          <a:p>
            <a:pPr algn="just"/>
            <a:r>
              <a:rPr lang="it-IT" sz="2000" b="1" dirty="0">
                <a:solidFill>
                  <a:srgbClr val="0070C0"/>
                </a:solidFill>
              </a:rPr>
              <a:t>PORTA APERTA</a:t>
            </a:r>
          </a:p>
          <a:p>
            <a:pPr algn="just"/>
            <a:r>
              <a:rPr lang="it-IT" sz="2000" b="1" dirty="0">
                <a:solidFill>
                  <a:srgbClr val="0070C0"/>
                </a:solidFill>
              </a:rPr>
              <a:t>INTERGENERAZIONALITÀ</a:t>
            </a:r>
          </a:p>
          <a:p>
            <a:pPr algn="just"/>
            <a:r>
              <a:rPr lang="it-IT" sz="2000" b="1" dirty="0">
                <a:solidFill>
                  <a:srgbClr val="0070C0"/>
                </a:solidFill>
              </a:rPr>
              <a:t>VOTO PER TESTA</a:t>
            </a:r>
          </a:p>
          <a:p>
            <a:pPr algn="just"/>
            <a:r>
              <a:rPr lang="it-IT" sz="2000" b="1" dirty="0">
                <a:solidFill>
                  <a:srgbClr val="0070C0"/>
                </a:solidFill>
              </a:rPr>
              <a:t>PARITÀ </a:t>
            </a:r>
            <a:r>
              <a:rPr lang="it-IT" sz="2000" b="1" dirty="0" err="1">
                <a:solidFill>
                  <a:srgbClr val="0070C0"/>
                </a:solidFill>
              </a:rPr>
              <a:t>DI</a:t>
            </a:r>
            <a:r>
              <a:rPr lang="it-IT" sz="2000" b="1" dirty="0">
                <a:solidFill>
                  <a:srgbClr val="0070C0"/>
                </a:solidFill>
              </a:rPr>
              <a:t> TRATTAMENTO</a:t>
            </a:r>
          </a:p>
          <a:p>
            <a:pPr algn="just"/>
            <a:r>
              <a:rPr lang="it-IT" sz="2000" b="1" dirty="0">
                <a:solidFill>
                  <a:srgbClr val="0070C0"/>
                </a:solidFill>
              </a:rPr>
              <a:t>GOVERNANCE</a:t>
            </a:r>
          </a:p>
          <a:p>
            <a:pPr algn="just"/>
            <a:r>
              <a:rPr lang="it-IT" sz="2000" b="1" dirty="0">
                <a:solidFill>
                  <a:srgbClr val="0070C0"/>
                </a:solidFill>
              </a:rPr>
              <a:t>REGIME DEI CONTROLLI</a:t>
            </a:r>
          </a:p>
          <a:p>
            <a:pPr algn="just"/>
            <a:r>
              <a:rPr lang="it-IT" sz="2000" b="1" dirty="0">
                <a:solidFill>
                  <a:srgbClr val="0070C0"/>
                </a:solidFill>
              </a:rPr>
              <a:t>MUTUALITÀ ESTERNA</a:t>
            </a:r>
          </a:p>
          <a:p>
            <a:pPr algn="just"/>
            <a:r>
              <a:rPr lang="it-IT" sz="2000" b="1" dirty="0">
                <a:solidFill>
                  <a:srgbClr val="0070C0"/>
                </a:solidFill>
              </a:rPr>
              <a:t>RISTORNI</a:t>
            </a:r>
          </a:p>
          <a:p>
            <a:pPr algn="just"/>
            <a:r>
              <a:rPr lang="it-IT" sz="2000" b="1" dirty="0">
                <a:solidFill>
                  <a:srgbClr val="0070C0"/>
                </a:solidFill>
              </a:rPr>
              <a:t>AGEVOLAZIONI FISCALI</a:t>
            </a:r>
          </a:p>
          <a:p>
            <a:pPr marL="0" indent="0" algn="just">
              <a:buNone/>
            </a:pPr>
            <a:endParaRPr lang="it-IT" sz="2000" b="1" dirty="0">
              <a:solidFill>
                <a:srgbClr val="C00000"/>
              </a:solidFill>
            </a:endParaRPr>
          </a:p>
        </p:txBody>
      </p:sp>
    </p:spTree>
    <p:extLst>
      <p:ext uri="{BB962C8B-B14F-4D97-AF65-F5344CB8AC3E}">
        <p14:creationId xmlns="" xmlns:p14="http://schemas.microsoft.com/office/powerpoint/2010/main" val="350574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a:solidFill>
                  <a:srgbClr val="0070C0"/>
                </a:solidFill>
              </a:rPr>
              <a:t>CATEGORIE PROFESSIONALI INTERESSATE</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p:txBody>
          <a:bodyPr>
            <a:normAutofit/>
          </a:bodyPr>
          <a:lstStyle/>
          <a:p>
            <a:pPr marL="0" indent="0" algn="just">
              <a:lnSpc>
                <a:spcPct val="150000"/>
              </a:lnSpc>
              <a:spcAft>
                <a:spcPts val="600"/>
              </a:spcAft>
              <a:buNone/>
            </a:pPr>
            <a:r>
              <a:rPr lang="it-IT" sz="2000" dirty="0">
                <a:solidFill>
                  <a:srgbClr val="0070C0"/>
                </a:solidFill>
              </a:rPr>
              <a:t>LA STP È UNA TIPOLOGIA SOCIETARIA RISERVATA ALLE PROFESSIONI ORGANIZZATE IN ORDINI E COLLEGI </a:t>
            </a:r>
            <a:r>
              <a:rPr lang="it-IT" sz="2000" dirty="0" smtClean="0">
                <a:solidFill>
                  <a:srgbClr val="0070C0"/>
                </a:solidFill>
              </a:rPr>
              <a:t>PROFESSIONALI.</a:t>
            </a:r>
            <a:endParaRPr lang="it-IT" sz="2000" dirty="0">
              <a:solidFill>
                <a:srgbClr val="0070C0"/>
              </a:solidFill>
            </a:endParaRPr>
          </a:p>
          <a:p>
            <a:pPr marL="0" indent="0" algn="just">
              <a:lnSpc>
                <a:spcPct val="150000"/>
              </a:lnSpc>
              <a:spcAft>
                <a:spcPts val="600"/>
              </a:spcAft>
              <a:buNone/>
            </a:pPr>
            <a:r>
              <a:rPr lang="it-IT" sz="2000" dirty="0" err="1" smtClean="0">
                <a:solidFill>
                  <a:srgbClr val="0070C0"/>
                </a:solidFill>
              </a:rPr>
              <a:t>DI</a:t>
            </a:r>
            <a:r>
              <a:rPr lang="it-IT" sz="2000" dirty="0" smtClean="0">
                <a:solidFill>
                  <a:srgbClr val="0070C0"/>
                </a:solidFill>
              </a:rPr>
              <a:t> </a:t>
            </a:r>
            <a:r>
              <a:rPr lang="it-IT" sz="2000" dirty="0">
                <a:solidFill>
                  <a:srgbClr val="0070C0"/>
                </a:solidFill>
              </a:rPr>
              <a:t>CONSEGUENZA, LE STP POSSONO ESSERE COSTITUITE SOLTANTO DA SOGGETTI ISCRITTI AGLI ALBI </a:t>
            </a:r>
            <a:r>
              <a:rPr lang="it-IT" sz="2000" dirty="0" smtClean="0">
                <a:solidFill>
                  <a:srgbClr val="0070C0"/>
                </a:solidFill>
              </a:rPr>
              <a:t>PROFESSIONALI.</a:t>
            </a:r>
            <a:endParaRPr lang="it-IT" sz="2000" dirty="0">
              <a:solidFill>
                <a:srgbClr val="0070C0"/>
              </a:solidFill>
            </a:endParaRPr>
          </a:p>
          <a:p>
            <a:pPr marL="0" indent="0" algn="just">
              <a:lnSpc>
                <a:spcPct val="150000"/>
              </a:lnSpc>
              <a:spcAft>
                <a:spcPts val="600"/>
              </a:spcAft>
              <a:buNone/>
            </a:pPr>
            <a:r>
              <a:rPr lang="it-IT" sz="2000" dirty="0" smtClean="0">
                <a:solidFill>
                  <a:srgbClr val="0070C0"/>
                </a:solidFill>
              </a:rPr>
              <a:t>COLORO </a:t>
            </a:r>
            <a:r>
              <a:rPr lang="it-IT" sz="2000" dirty="0">
                <a:solidFill>
                  <a:srgbClr val="0070C0"/>
                </a:solidFill>
              </a:rPr>
              <a:t>CHE ESERCITANO PROFESSIONI NON REGOLAMENTATE POSSONO PARTECIPARE SOLTANTO IN QUALITÀ </a:t>
            </a:r>
            <a:r>
              <a:rPr lang="it-IT" sz="2000" dirty="0" err="1">
                <a:solidFill>
                  <a:srgbClr val="0070C0"/>
                </a:solidFill>
              </a:rPr>
              <a:t>DI</a:t>
            </a:r>
            <a:r>
              <a:rPr lang="it-IT" sz="2000" dirty="0">
                <a:solidFill>
                  <a:srgbClr val="0070C0"/>
                </a:solidFill>
              </a:rPr>
              <a:t> SOCI PER PRESTAZIONI TECNICHE O PER FINALITÀ </a:t>
            </a:r>
            <a:r>
              <a:rPr lang="it-IT" sz="2000" dirty="0" err="1">
                <a:solidFill>
                  <a:srgbClr val="0070C0"/>
                </a:solidFill>
              </a:rPr>
              <a:t>DI</a:t>
            </a:r>
            <a:r>
              <a:rPr lang="it-IT" sz="2000" dirty="0">
                <a:solidFill>
                  <a:srgbClr val="0070C0"/>
                </a:solidFill>
              </a:rPr>
              <a:t> </a:t>
            </a:r>
            <a:r>
              <a:rPr lang="it-IT" sz="2000" dirty="0" smtClean="0">
                <a:solidFill>
                  <a:srgbClr val="0070C0"/>
                </a:solidFill>
              </a:rPr>
              <a:t>INVESTIMENTO.</a:t>
            </a:r>
            <a:endParaRPr lang="it-IT" sz="2000" dirty="0">
              <a:solidFill>
                <a:srgbClr val="0070C0"/>
              </a:solidFill>
            </a:endParaRPr>
          </a:p>
        </p:txBody>
      </p:sp>
    </p:spTree>
    <p:extLst>
      <p:ext uri="{BB962C8B-B14F-4D97-AF65-F5344CB8AC3E}">
        <p14:creationId xmlns="" xmlns:p14="http://schemas.microsoft.com/office/powerpoint/2010/main" val="8345911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smtClean="0">
                <a:solidFill>
                  <a:srgbClr val="0070C0"/>
                </a:solidFill>
              </a:rPr>
              <a:t>BENEFICI </a:t>
            </a:r>
            <a:r>
              <a:rPr lang="it-IT" dirty="0">
                <a:solidFill>
                  <a:srgbClr val="0070C0"/>
                </a:solidFill>
              </a:rPr>
              <a:t>FISCALI (1)</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4" y="1762897"/>
            <a:ext cx="10888590" cy="4530143"/>
          </a:xfrm>
        </p:spPr>
        <p:txBody>
          <a:bodyPr>
            <a:normAutofit/>
          </a:bodyPr>
          <a:lstStyle/>
          <a:p>
            <a:pPr marL="0" indent="0" algn="just">
              <a:lnSpc>
                <a:spcPct val="150000"/>
              </a:lnSpc>
              <a:spcAft>
                <a:spcPts val="600"/>
              </a:spcAft>
              <a:buNone/>
            </a:pPr>
            <a:r>
              <a:rPr lang="it-IT" sz="2000" dirty="0">
                <a:solidFill>
                  <a:srgbClr val="0070C0"/>
                </a:solidFill>
                <a:latin typeface="+mj-lt"/>
                <a:ea typeface="+mj-ea"/>
                <a:cs typeface="+mj-cs"/>
              </a:rPr>
              <a:t>LE SOCIETÀ COOPERATIVE POSSONO GODERE </a:t>
            </a:r>
            <a:r>
              <a:rPr lang="it-IT" sz="2000" dirty="0" err="1">
                <a:solidFill>
                  <a:srgbClr val="0070C0"/>
                </a:solidFill>
                <a:latin typeface="+mj-lt"/>
                <a:ea typeface="+mj-ea"/>
                <a:cs typeface="+mj-cs"/>
              </a:rPr>
              <a:t>DI</a:t>
            </a:r>
            <a:r>
              <a:rPr lang="it-IT" sz="2000" dirty="0">
                <a:solidFill>
                  <a:srgbClr val="0070C0"/>
                </a:solidFill>
                <a:latin typeface="+mj-lt"/>
                <a:ea typeface="+mj-ea"/>
                <a:cs typeface="+mj-cs"/>
              </a:rPr>
              <a:t> UNA SERIE </a:t>
            </a:r>
            <a:r>
              <a:rPr lang="it-IT" sz="2000" dirty="0" err="1">
                <a:solidFill>
                  <a:srgbClr val="0070C0"/>
                </a:solidFill>
                <a:latin typeface="+mj-lt"/>
                <a:ea typeface="+mj-ea"/>
                <a:cs typeface="+mj-cs"/>
              </a:rPr>
              <a:t>DI</a:t>
            </a:r>
            <a:r>
              <a:rPr lang="it-IT" sz="2000" dirty="0">
                <a:solidFill>
                  <a:srgbClr val="0070C0"/>
                </a:solidFill>
                <a:latin typeface="+mj-lt"/>
                <a:ea typeface="+mj-ea"/>
                <a:cs typeface="+mj-cs"/>
              </a:rPr>
              <a:t> </a:t>
            </a:r>
            <a:r>
              <a:rPr lang="it-IT" sz="2000" dirty="0" smtClean="0">
                <a:solidFill>
                  <a:srgbClr val="0070C0"/>
                </a:solidFill>
                <a:latin typeface="+mj-lt"/>
                <a:ea typeface="+mj-ea"/>
                <a:cs typeface="+mj-cs"/>
              </a:rPr>
              <a:t>BENEFICI </a:t>
            </a:r>
            <a:r>
              <a:rPr lang="it-IT" sz="2000" dirty="0">
                <a:solidFill>
                  <a:srgbClr val="0070C0"/>
                </a:solidFill>
                <a:latin typeface="+mj-lt"/>
                <a:ea typeface="+mj-ea"/>
                <a:cs typeface="+mj-cs"/>
              </a:rPr>
              <a:t>FISCALI, IN PARTICOLARE:</a:t>
            </a:r>
          </a:p>
          <a:p>
            <a:pPr algn="just">
              <a:lnSpc>
                <a:spcPct val="150000"/>
              </a:lnSpc>
              <a:spcAft>
                <a:spcPts val="600"/>
              </a:spcAft>
            </a:pPr>
            <a:r>
              <a:rPr lang="it-IT" sz="2000" dirty="0">
                <a:solidFill>
                  <a:srgbClr val="0070C0"/>
                </a:solidFill>
                <a:latin typeface="+mj-lt"/>
                <a:ea typeface="+mj-ea"/>
                <a:cs typeface="+mj-cs"/>
              </a:rPr>
              <a:t>NON IMPONIBILITÀ DEL CONTRIBUTO AI FONDI MUTUALISTICI;</a:t>
            </a:r>
          </a:p>
          <a:p>
            <a:pPr algn="just">
              <a:lnSpc>
                <a:spcPct val="150000"/>
              </a:lnSpc>
              <a:spcAft>
                <a:spcPts val="600"/>
              </a:spcAft>
            </a:pPr>
            <a:r>
              <a:rPr lang="it-IT" sz="2000" dirty="0">
                <a:solidFill>
                  <a:srgbClr val="0070C0"/>
                </a:solidFill>
              </a:rPr>
              <a:t>NON IMPONIBILITÀ DELLE SOMME DESTINATE AD AUMENTO GRATUITO DEL CAPITALE SOCIALE DEI SOCI;</a:t>
            </a:r>
            <a:r>
              <a:rPr lang="it-IT" sz="2000" dirty="0">
                <a:solidFill>
                  <a:srgbClr val="0070C0"/>
                </a:solidFill>
                <a:latin typeface="+mj-lt"/>
                <a:ea typeface="+mj-ea"/>
                <a:cs typeface="+mj-cs"/>
              </a:rPr>
              <a:t> </a:t>
            </a:r>
          </a:p>
          <a:p>
            <a:pPr algn="just">
              <a:lnSpc>
                <a:spcPct val="150000"/>
              </a:lnSpc>
              <a:spcAft>
                <a:spcPts val="600"/>
              </a:spcAft>
            </a:pPr>
            <a:r>
              <a:rPr lang="it-IT" sz="2000" dirty="0">
                <a:solidFill>
                  <a:srgbClr val="0070C0"/>
                </a:solidFill>
              </a:rPr>
              <a:t>NON IMPONIBILITÀ DELLE SOMME DESTINATE A RISERVE «INDIVISIBILI».</a:t>
            </a:r>
          </a:p>
          <a:p>
            <a:pPr marL="0" indent="0" algn="just">
              <a:buNone/>
            </a:pPr>
            <a:endParaRPr lang="it-IT" sz="2000" dirty="0">
              <a:solidFill>
                <a:srgbClr val="0070C0"/>
              </a:solidFill>
              <a:latin typeface="+mj-lt"/>
              <a:ea typeface="+mj-ea"/>
              <a:cs typeface="+mj-cs"/>
            </a:endParaRPr>
          </a:p>
        </p:txBody>
      </p:sp>
    </p:spTree>
    <p:extLst>
      <p:ext uri="{BB962C8B-B14F-4D97-AF65-F5344CB8AC3E}">
        <p14:creationId xmlns="" xmlns:p14="http://schemas.microsoft.com/office/powerpoint/2010/main" val="5991176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smtClean="0">
                <a:solidFill>
                  <a:srgbClr val="0070C0"/>
                </a:solidFill>
              </a:rPr>
              <a:t>BENENFICI </a:t>
            </a:r>
            <a:r>
              <a:rPr lang="it-IT" dirty="0">
                <a:solidFill>
                  <a:srgbClr val="0070C0"/>
                </a:solidFill>
              </a:rPr>
              <a:t>FISCALI (2)</a:t>
            </a:r>
            <a:endParaRPr lang="it-IT" sz="2800" dirty="0">
              <a:solidFill>
                <a:srgbClr val="0070C0"/>
              </a:solidFill>
            </a:endParaRP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677333" y="1696995"/>
            <a:ext cx="10979207" cy="4530143"/>
          </a:xfrm>
        </p:spPr>
        <p:txBody>
          <a:bodyPr>
            <a:normAutofit/>
          </a:bodyPr>
          <a:lstStyle/>
          <a:p>
            <a:pPr marL="0" indent="0" algn="just">
              <a:lnSpc>
                <a:spcPct val="150000"/>
              </a:lnSpc>
              <a:spcAft>
                <a:spcPts val="600"/>
              </a:spcAft>
              <a:buNone/>
            </a:pPr>
            <a:r>
              <a:rPr lang="it-IT" sz="2000" dirty="0">
                <a:solidFill>
                  <a:srgbClr val="0070C0"/>
                </a:solidFill>
                <a:latin typeface="+mj-lt"/>
                <a:ea typeface="+mj-ea"/>
                <a:cs typeface="+mj-cs"/>
              </a:rPr>
              <a:t>COMPLESSIVAMENTE, PER EFFETTO </a:t>
            </a:r>
            <a:r>
              <a:rPr lang="it-IT" sz="2000" dirty="0" smtClean="0">
                <a:solidFill>
                  <a:srgbClr val="0070C0"/>
                </a:solidFill>
                <a:latin typeface="+mj-lt"/>
                <a:ea typeface="+mj-ea"/>
                <a:cs typeface="+mj-cs"/>
              </a:rPr>
              <a:t>DEI SUDDETTI BENEFICI:</a:t>
            </a:r>
            <a:endParaRPr lang="it-IT" sz="2000" dirty="0">
              <a:solidFill>
                <a:srgbClr val="0070C0"/>
              </a:solidFill>
              <a:latin typeface="+mj-lt"/>
              <a:ea typeface="+mj-ea"/>
              <a:cs typeface="+mj-cs"/>
            </a:endParaRPr>
          </a:p>
          <a:p>
            <a:pPr algn="just">
              <a:lnSpc>
                <a:spcPct val="150000"/>
              </a:lnSpc>
              <a:spcAft>
                <a:spcPts val="600"/>
              </a:spcAft>
            </a:pPr>
            <a:r>
              <a:rPr lang="it-IT" sz="2000" dirty="0">
                <a:solidFill>
                  <a:srgbClr val="0070C0"/>
                </a:solidFill>
                <a:latin typeface="+mj-lt"/>
                <a:ea typeface="+mj-ea"/>
                <a:cs typeface="+mj-cs"/>
              </a:rPr>
              <a:t>LE COOPERATIVE STP A MUTUALITÀ PREVALENTE POSSONO RENDERE NON IMPONIBILE UNA QUOTA PARI AL 57% DELL’UTILE </a:t>
            </a:r>
            <a:r>
              <a:rPr lang="it-IT" sz="2000" dirty="0" err="1">
                <a:solidFill>
                  <a:srgbClr val="0070C0"/>
                </a:solidFill>
                <a:latin typeface="+mj-lt"/>
                <a:ea typeface="+mj-ea"/>
                <a:cs typeface="+mj-cs"/>
              </a:rPr>
              <a:t>DI</a:t>
            </a:r>
            <a:r>
              <a:rPr lang="it-IT" sz="2000" dirty="0">
                <a:solidFill>
                  <a:srgbClr val="0070C0"/>
                </a:solidFill>
                <a:latin typeface="+mj-lt"/>
                <a:ea typeface="+mj-ea"/>
                <a:cs typeface="+mj-cs"/>
              </a:rPr>
              <a:t> ESERCIZIO;</a:t>
            </a:r>
          </a:p>
          <a:p>
            <a:pPr algn="just">
              <a:lnSpc>
                <a:spcPct val="150000"/>
              </a:lnSpc>
              <a:spcAft>
                <a:spcPts val="600"/>
              </a:spcAft>
            </a:pPr>
            <a:r>
              <a:rPr lang="it-IT" sz="2000" dirty="0">
                <a:solidFill>
                  <a:srgbClr val="0070C0"/>
                </a:solidFill>
                <a:latin typeface="+mj-lt"/>
                <a:ea typeface="+mj-ea"/>
                <a:cs typeface="+mj-cs"/>
              </a:rPr>
              <a:t>LE COOPERATIVE STP A MUTUALITÀ NON PREVALENTE POSSONO RENDERE NON IMPONIBILE UNA QUOTA PARI AL 30% DELL’UTILE </a:t>
            </a:r>
            <a:r>
              <a:rPr lang="it-IT" sz="2000" dirty="0" err="1">
                <a:solidFill>
                  <a:srgbClr val="0070C0"/>
                </a:solidFill>
                <a:latin typeface="+mj-lt"/>
                <a:ea typeface="+mj-ea"/>
                <a:cs typeface="+mj-cs"/>
              </a:rPr>
              <a:t>DI</a:t>
            </a:r>
            <a:r>
              <a:rPr lang="it-IT" sz="2000" dirty="0">
                <a:solidFill>
                  <a:srgbClr val="0070C0"/>
                </a:solidFill>
                <a:latin typeface="+mj-lt"/>
                <a:ea typeface="+mj-ea"/>
                <a:cs typeface="+mj-cs"/>
              </a:rPr>
              <a:t> ESERCIZIO</a:t>
            </a:r>
            <a:r>
              <a:rPr lang="it-IT" sz="2000" dirty="0" smtClean="0">
                <a:solidFill>
                  <a:srgbClr val="0070C0"/>
                </a:solidFill>
                <a:latin typeface="+mj-lt"/>
                <a:ea typeface="+mj-ea"/>
                <a:cs typeface="+mj-cs"/>
              </a:rPr>
              <a:t>.</a:t>
            </a:r>
            <a:endParaRPr lang="it-IT" sz="2000" dirty="0">
              <a:solidFill>
                <a:srgbClr val="0070C0"/>
              </a:solidFill>
              <a:latin typeface="+mj-lt"/>
              <a:ea typeface="+mj-ea"/>
              <a:cs typeface="+mj-cs"/>
            </a:endParaRPr>
          </a:p>
        </p:txBody>
      </p:sp>
    </p:spTree>
    <p:extLst>
      <p:ext uri="{BB962C8B-B14F-4D97-AF65-F5344CB8AC3E}">
        <p14:creationId xmlns="" xmlns:p14="http://schemas.microsoft.com/office/powerpoint/2010/main" val="23170192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normAutofit/>
          </a:bodyPr>
          <a:lstStyle/>
          <a:p>
            <a:pPr algn="ctr"/>
            <a:r>
              <a:rPr lang="it-IT" dirty="0" smtClean="0">
                <a:solidFill>
                  <a:srgbClr val="0070C0"/>
                </a:solidFill>
              </a:rPr>
              <a:t>BENEFICI </a:t>
            </a:r>
            <a:r>
              <a:rPr lang="it-IT" dirty="0">
                <a:solidFill>
                  <a:srgbClr val="0070C0"/>
                </a:solidFill>
              </a:rPr>
              <a:t>FISCALI (3)</a:t>
            </a:r>
            <a:endParaRPr lang="it-IT" sz="2800" dirty="0">
              <a:solidFill>
                <a:srgbClr val="0070C0"/>
              </a:solidFill>
            </a:endParaRPr>
          </a:p>
        </p:txBody>
      </p:sp>
      <p:graphicFrame>
        <p:nvGraphicFramePr>
          <p:cNvPr id="4" name="Tabella 4">
            <a:extLst>
              <a:ext uri="{FF2B5EF4-FFF2-40B4-BE49-F238E27FC236}">
                <a16:creationId xmlns="" xmlns:a16="http://schemas.microsoft.com/office/drawing/2014/main" id="{AE09BEF0-4585-2B40-ACA1-8124108B7262}"/>
              </a:ext>
            </a:extLst>
          </p:cNvPr>
          <p:cNvGraphicFramePr>
            <a:graphicFrameLocks noGrp="1"/>
          </p:cNvGraphicFramePr>
          <p:nvPr>
            <p:ph idx="1"/>
            <p:extLst>
              <p:ext uri="{D42A27DB-BD31-4B8C-83A1-F6EECF244321}">
                <p14:modId xmlns="" xmlns:p14="http://schemas.microsoft.com/office/powerpoint/2010/main" val="1528047198"/>
              </p:ext>
            </p:extLst>
          </p:nvPr>
        </p:nvGraphicFramePr>
        <p:xfrm>
          <a:off x="406398" y="1554163"/>
          <a:ext cx="11423136" cy="2373369"/>
        </p:xfrm>
        <a:graphic>
          <a:graphicData uri="http://schemas.openxmlformats.org/drawingml/2006/table">
            <a:tbl>
              <a:tblPr firstRow="1" bandRow="1">
                <a:tableStyleId>{5C22544A-7EE6-4342-B048-85BDC9FD1C3A}</a:tableStyleId>
              </a:tblPr>
              <a:tblGrid>
                <a:gridCol w="2855784">
                  <a:extLst>
                    <a:ext uri="{9D8B030D-6E8A-4147-A177-3AD203B41FA5}">
                      <a16:colId xmlns="" xmlns:a16="http://schemas.microsoft.com/office/drawing/2014/main" val="3326825229"/>
                    </a:ext>
                  </a:extLst>
                </a:gridCol>
                <a:gridCol w="2855784">
                  <a:extLst>
                    <a:ext uri="{9D8B030D-6E8A-4147-A177-3AD203B41FA5}">
                      <a16:colId xmlns="" xmlns:a16="http://schemas.microsoft.com/office/drawing/2014/main" val="1354308127"/>
                    </a:ext>
                  </a:extLst>
                </a:gridCol>
                <a:gridCol w="2855784">
                  <a:extLst>
                    <a:ext uri="{9D8B030D-6E8A-4147-A177-3AD203B41FA5}">
                      <a16:colId xmlns="" xmlns:a16="http://schemas.microsoft.com/office/drawing/2014/main" val="3677389729"/>
                    </a:ext>
                  </a:extLst>
                </a:gridCol>
                <a:gridCol w="2855784">
                  <a:extLst>
                    <a:ext uri="{9D8B030D-6E8A-4147-A177-3AD203B41FA5}">
                      <a16:colId xmlns="" xmlns:a16="http://schemas.microsoft.com/office/drawing/2014/main" val="1594543441"/>
                    </a:ext>
                  </a:extLst>
                </a:gridCol>
              </a:tblGrid>
              <a:tr h="577763">
                <a:tc>
                  <a:txBody>
                    <a:bodyPr/>
                    <a:lstStyle/>
                    <a:p>
                      <a:pPr algn="ctr"/>
                      <a:r>
                        <a:rPr lang="it-IT" dirty="0"/>
                        <a:t>TIPOLOGIA SOCIETARIA</a:t>
                      </a:r>
                    </a:p>
                  </a:txBody>
                  <a:tcPr marL="123203" marR="123203" anchor="ctr"/>
                </a:tc>
                <a:tc>
                  <a:txBody>
                    <a:bodyPr/>
                    <a:lstStyle/>
                    <a:p>
                      <a:pPr algn="ctr"/>
                      <a:r>
                        <a:rPr lang="it-IT" dirty="0"/>
                        <a:t>UTILE</a:t>
                      </a:r>
                    </a:p>
                  </a:txBody>
                  <a:tcPr marL="123203" marR="123203" anchor="ctr"/>
                </a:tc>
                <a:tc>
                  <a:txBody>
                    <a:bodyPr/>
                    <a:lstStyle/>
                    <a:p>
                      <a:pPr algn="ctr"/>
                      <a:r>
                        <a:rPr lang="it-IT" dirty="0"/>
                        <a:t>QUOTA IMPONIBILE</a:t>
                      </a:r>
                    </a:p>
                  </a:txBody>
                  <a:tcPr marL="123203" marR="123203" anchor="ctr"/>
                </a:tc>
                <a:tc>
                  <a:txBody>
                    <a:bodyPr/>
                    <a:lstStyle/>
                    <a:p>
                      <a:pPr algn="ctr"/>
                      <a:r>
                        <a:rPr lang="it-IT" dirty="0"/>
                        <a:t>QUOTA NON IMPONIBILE</a:t>
                      </a:r>
                    </a:p>
                  </a:txBody>
                  <a:tcPr marL="123203" marR="123203" anchor="ctr"/>
                </a:tc>
                <a:extLst>
                  <a:ext uri="{0D108BD9-81ED-4DB2-BD59-A6C34878D82A}">
                    <a16:rowId xmlns="" xmlns:a16="http://schemas.microsoft.com/office/drawing/2014/main" val="2447926331"/>
                  </a:ext>
                </a:extLst>
              </a:tr>
              <a:tr h="577763">
                <a:tc>
                  <a:txBody>
                    <a:bodyPr/>
                    <a:lstStyle/>
                    <a:p>
                      <a:r>
                        <a:rPr lang="it-IT" dirty="0">
                          <a:solidFill>
                            <a:srgbClr val="0070C0"/>
                          </a:solidFill>
                        </a:rPr>
                        <a:t>SRL, SPA</a:t>
                      </a:r>
                    </a:p>
                  </a:txBody>
                  <a:tcPr marL="123203" marR="123203" anchor="ctr"/>
                </a:tc>
                <a:tc>
                  <a:txBody>
                    <a:bodyPr/>
                    <a:lstStyle/>
                    <a:p>
                      <a:pPr algn="ctr"/>
                      <a:r>
                        <a:rPr lang="it-IT" dirty="0">
                          <a:solidFill>
                            <a:srgbClr val="0070C0"/>
                          </a:solidFill>
                        </a:rPr>
                        <a:t>1.000</a:t>
                      </a:r>
                    </a:p>
                  </a:txBody>
                  <a:tcPr marL="123203" marR="123203" anchor="ctr"/>
                </a:tc>
                <a:tc>
                  <a:txBody>
                    <a:bodyPr/>
                    <a:lstStyle/>
                    <a:p>
                      <a:pPr algn="ctr"/>
                      <a:r>
                        <a:rPr lang="it-IT" dirty="0">
                          <a:solidFill>
                            <a:srgbClr val="0070C0"/>
                          </a:solidFill>
                        </a:rPr>
                        <a:t>1.000</a:t>
                      </a:r>
                    </a:p>
                  </a:txBody>
                  <a:tcPr marL="123203" marR="123203" anchor="ctr"/>
                </a:tc>
                <a:tc>
                  <a:txBody>
                    <a:bodyPr/>
                    <a:lstStyle/>
                    <a:p>
                      <a:pPr algn="ctr"/>
                      <a:r>
                        <a:rPr lang="it-IT" dirty="0">
                          <a:solidFill>
                            <a:srgbClr val="0070C0"/>
                          </a:solidFill>
                        </a:rPr>
                        <a:t>0</a:t>
                      </a:r>
                    </a:p>
                  </a:txBody>
                  <a:tcPr marL="123203" marR="123203" anchor="ctr"/>
                </a:tc>
                <a:extLst>
                  <a:ext uri="{0D108BD9-81ED-4DB2-BD59-A6C34878D82A}">
                    <a16:rowId xmlns="" xmlns:a16="http://schemas.microsoft.com/office/drawing/2014/main" val="1929809588"/>
                  </a:ext>
                </a:extLst>
              </a:tr>
              <a:tr h="577763">
                <a:tc>
                  <a:txBody>
                    <a:bodyPr/>
                    <a:lstStyle/>
                    <a:p>
                      <a:r>
                        <a:rPr lang="it-IT" dirty="0">
                          <a:solidFill>
                            <a:srgbClr val="0070C0"/>
                          </a:solidFill>
                        </a:rPr>
                        <a:t>STP CMNP</a:t>
                      </a:r>
                    </a:p>
                  </a:txBody>
                  <a:tcPr marL="123203" marR="123203" anchor="ctr"/>
                </a:tc>
                <a:tc>
                  <a:txBody>
                    <a:bodyPr/>
                    <a:lstStyle/>
                    <a:p>
                      <a:pPr algn="ctr"/>
                      <a:r>
                        <a:rPr lang="it-IT" dirty="0">
                          <a:solidFill>
                            <a:srgbClr val="0070C0"/>
                          </a:solidFill>
                        </a:rPr>
                        <a:t>1.000</a:t>
                      </a:r>
                    </a:p>
                  </a:txBody>
                  <a:tcPr marL="123203" marR="123203" anchor="ctr"/>
                </a:tc>
                <a:tc>
                  <a:txBody>
                    <a:bodyPr/>
                    <a:lstStyle/>
                    <a:p>
                      <a:pPr algn="ctr"/>
                      <a:r>
                        <a:rPr lang="it-IT" dirty="0">
                          <a:solidFill>
                            <a:srgbClr val="0070C0"/>
                          </a:solidFill>
                        </a:rPr>
                        <a:t>700</a:t>
                      </a:r>
                    </a:p>
                  </a:txBody>
                  <a:tcPr marL="123203" marR="123203" anchor="ctr"/>
                </a:tc>
                <a:tc>
                  <a:txBody>
                    <a:bodyPr/>
                    <a:lstStyle/>
                    <a:p>
                      <a:pPr algn="ctr"/>
                      <a:r>
                        <a:rPr lang="it-IT" dirty="0">
                          <a:solidFill>
                            <a:srgbClr val="0070C0"/>
                          </a:solidFill>
                        </a:rPr>
                        <a:t>300</a:t>
                      </a:r>
                    </a:p>
                  </a:txBody>
                  <a:tcPr marL="123203" marR="123203" anchor="ctr"/>
                </a:tc>
                <a:extLst>
                  <a:ext uri="{0D108BD9-81ED-4DB2-BD59-A6C34878D82A}">
                    <a16:rowId xmlns="" xmlns:a16="http://schemas.microsoft.com/office/drawing/2014/main" val="3571487086"/>
                  </a:ext>
                </a:extLst>
              </a:tr>
              <a:tr h="577763">
                <a:tc>
                  <a:txBody>
                    <a:bodyPr/>
                    <a:lstStyle/>
                    <a:p>
                      <a:r>
                        <a:rPr lang="it-IT" dirty="0">
                          <a:solidFill>
                            <a:srgbClr val="0070C0"/>
                          </a:solidFill>
                        </a:rPr>
                        <a:t>STP CMP</a:t>
                      </a:r>
                    </a:p>
                  </a:txBody>
                  <a:tcPr marL="123203" marR="123203" anchor="ctr"/>
                </a:tc>
                <a:tc>
                  <a:txBody>
                    <a:bodyPr/>
                    <a:lstStyle/>
                    <a:p>
                      <a:pPr algn="ctr"/>
                      <a:r>
                        <a:rPr lang="it-IT" dirty="0">
                          <a:solidFill>
                            <a:srgbClr val="0070C0"/>
                          </a:solidFill>
                        </a:rPr>
                        <a:t>1.000</a:t>
                      </a:r>
                    </a:p>
                  </a:txBody>
                  <a:tcPr marL="123203" marR="123203" anchor="ctr"/>
                </a:tc>
                <a:tc>
                  <a:txBody>
                    <a:bodyPr/>
                    <a:lstStyle/>
                    <a:p>
                      <a:pPr algn="ctr"/>
                      <a:r>
                        <a:rPr lang="it-IT" dirty="0">
                          <a:solidFill>
                            <a:srgbClr val="0070C0"/>
                          </a:solidFill>
                        </a:rPr>
                        <a:t>430</a:t>
                      </a:r>
                    </a:p>
                  </a:txBody>
                  <a:tcPr marL="123203" marR="123203" anchor="ctr"/>
                </a:tc>
                <a:tc>
                  <a:txBody>
                    <a:bodyPr/>
                    <a:lstStyle/>
                    <a:p>
                      <a:pPr algn="ctr"/>
                      <a:r>
                        <a:rPr lang="it-IT" dirty="0">
                          <a:solidFill>
                            <a:srgbClr val="0070C0"/>
                          </a:solidFill>
                        </a:rPr>
                        <a:t>570</a:t>
                      </a:r>
                    </a:p>
                  </a:txBody>
                  <a:tcPr marL="123203" marR="123203" anchor="ctr"/>
                </a:tc>
                <a:extLst>
                  <a:ext uri="{0D108BD9-81ED-4DB2-BD59-A6C34878D82A}">
                    <a16:rowId xmlns="" xmlns:a16="http://schemas.microsoft.com/office/drawing/2014/main" val="250478599"/>
                  </a:ext>
                </a:extLst>
              </a:tr>
            </a:tbl>
          </a:graphicData>
        </a:graphic>
      </p:graphicFrame>
    </p:spTree>
    <p:extLst>
      <p:ext uri="{BB962C8B-B14F-4D97-AF65-F5344CB8AC3E}">
        <p14:creationId xmlns="" xmlns:p14="http://schemas.microsoft.com/office/powerpoint/2010/main" val="1219670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MODELLI SOCIETARI CONSENTITI (1)</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p:txBody>
          <a:bodyPr>
            <a:normAutofit/>
          </a:bodyPr>
          <a:lstStyle/>
          <a:p>
            <a:pPr marL="0" indent="0" algn="just">
              <a:lnSpc>
                <a:spcPct val="150000"/>
              </a:lnSpc>
              <a:spcAft>
                <a:spcPts val="600"/>
              </a:spcAft>
              <a:buNone/>
            </a:pPr>
            <a:r>
              <a:rPr lang="it-IT" sz="2000" dirty="0">
                <a:solidFill>
                  <a:srgbClr val="0070C0"/>
                </a:solidFill>
              </a:rPr>
              <a:t>LE STP NON COSTITUISCONO UN GENERE AUTONOMO, MA POSSONO ESSERE COSTITUITE NELLE FORME SOCIETARIE TIPICHE PREVISTE DAL CODICE CIVILE, OVVERO:</a:t>
            </a:r>
          </a:p>
          <a:p>
            <a:pPr>
              <a:lnSpc>
                <a:spcPct val="150000"/>
              </a:lnSpc>
              <a:spcAft>
                <a:spcPts val="600"/>
              </a:spcAft>
            </a:pPr>
            <a:r>
              <a:rPr lang="it-IT" sz="2000" dirty="0" smtClean="0">
                <a:solidFill>
                  <a:srgbClr val="0070C0"/>
                </a:solidFill>
              </a:rPr>
              <a:t>SOCIETÀ </a:t>
            </a:r>
            <a:r>
              <a:rPr lang="it-IT" sz="2000" dirty="0" err="1">
                <a:solidFill>
                  <a:srgbClr val="0070C0"/>
                </a:solidFill>
              </a:rPr>
              <a:t>DI</a:t>
            </a:r>
            <a:r>
              <a:rPr lang="it-IT" sz="2000" dirty="0">
                <a:solidFill>
                  <a:srgbClr val="0070C0"/>
                </a:solidFill>
              </a:rPr>
              <a:t> PERSONE (SS, SNC, SAS</a:t>
            </a:r>
            <a:r>
              <a:rPr lang="it-IT" sz="2000" dirty="0" smtClean="0">
                <a:solidFill>
                  <a:srgbClr val="0070C0"/>
                </a:solidFill>
              </a:rPr>
              <a:t>);</a:t>
            </a:r>
            <a:endParaRPr lang="it-IT" sz="2000" dirty="0">
              <a:solidFill>
                <a:srgbClr val="0070C0"/>
              </a:solidFill>
            </a:endParaRPr>
          </a:p>
          <a:p>
            <a:pPr>
              <a:lnSpc>
                <a:spcPct val="150000"/>
              </a:lnSpc>
              <a:spcAft>
                <a:spcPts val="600"/>
              </a:spcAft>
            </a:pPr>
            <a:r>
              <a:rPr lang="it-IT" sz="2000" dirty="0" smtClean="0">
                <a:solidFill>
                  <a:srgbClr val="0070C0"/>
                </a:solidFill>
              </a:rPr>
              <a:t>SOCIETÀ </a:t>
            </a:r>
            <a:r>
              <a:rPr lang="it-IT" sz="2000" dirty="0" err="1">
                <a:solidFill>
                  <a:srgbClr val="0070C0"/>
                </a:solidFill>
              </a:rPr>
              <a:t>DI</a:t>
            </a:r>
            <a:r>
              <a:rPr lang="it-IT" sz="2000" dirty="0">
                <a:solidFill>
                  <a:srgbClr val="0070C0"/>
                </a:solidFill>
              </a:rPr>
              <a:t> CAPITALI (SRL, SPA, SAPA</a:t>
            </a:r>
            <a:r>
              <a:rPr lang="it-IT" sz="2000" dirty="0" smtClean="0">
                <a:solidFill>
                  <a:srgbClr val="0070C0"/>
                </a:solidFill>
              </a:rPr>
              <a:t>);</a:t>
            </a:r>
            <a:endParaRPr lang="it-IT" sz="2000" dirty="0">
              <a:solidFill>
                <a:srgbClr val="0070C0"/>
              </a:solidFill>
            </a:endParaRPr>
          </a:p>
          <a:p>
            <a:pPr>
              <a:lnSpc>
                <a:spcPct val="150000"/>
              </a:lnSpc>
              <a:spcAft>
                <a:spcPts val="600"/>
              </a:spcAft>
            </a:pPr>
            <a:r>
              <a:rPr lang="it-IT" sz="2000" dirty="0" smtClean="0">
                <a:solidFill>
                  <a:srgbClr val="0070C0"/>
                </a:solidFill>
              </a:rPr>
              <a:t>SOCIETÀ COOPERATIVE.</a:t>
            </a:r>
            <a:endParaRPr lang="it-IT" sz="2000" dirty="0">
              <a:solidFill>
                <a:srgbClr val="0070C0"/>
              </a:solidFill>
            </a:endParaRPr>
          </a:p>
        </p:txBody>
      </p:sp>
    </p:spTree>
    <p:extLst>
      <p:ext uri="{BB962C8B-B14F-4D97-AF65-F5344CB8AC3E}">
        <p14:creationId xmlns="" xmlns:p14="http://schemas.microsoft.com/office/powerpoint/2010/main" val="8360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MODELLI SOCIETARI CONSENTITI (2)</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p:txBody>
          <a:bodyPr>
            <a:normAutofit/>
          </a:bodyPr>
          <a:lstStyle/>
          <a:p>
            <a:pPr marL="0" indent="0" algn="just">
              <a:buNone/>
            </a:pPr>
            <a:endParaRPr lang="it-IT" sz="2000" dirty="0">
              <a:solidFill>
                <a:srgbClr val="0070C0"/>
              </a:solidFill>
            </a:endParaRPr>
          </a:p>
          <a:p>
            <a:pPr marL="0" indent="0" algn="just">
              <a:lnSpc>
                <a:spcPct val="150000"/>
              </a:lnSpc>
              <a:spcAft>
                <a:spcPts val="600"/>
              </a:spcAft>
              <a:buNone/>
            </a:pPr>
            <a:r>
              <a:rPr lang="it-IT" sz="2000" dirty="0">
                <a:solidFill>
                  <a:srgbClr val="0070C0"/>
                </a:solidFill>
              </a:rPr>
              <a:t>GLI STATUTI DELLE STP, QUINDI, RIPRENDONO LE NORME RELATIVE AL TIPO </a:t>
            </a:r>
            <a:r>
              <a:rPr lang="it-IT" sz="2000" dirty="0" err="1">
                <a:solidFill>
                  <a:srgbClr val="0070C0"/>
                </a:solidFill>
              </a:rPr>
              <a:t>DI</a:t>
            </a:r>
            <a:r>
              <a:rPr lang="it-IT" sz="2000" dirty="0">
                <a:solidFill>
                  <a:srgbClr val="0070C0"/>
                </a:solidFill>
              </a:rPr>
              <a:t> SOCIETÀ PRESCELTA, CON LE DEROGHE E LE INTEGRAZIONI PREVISTE DALLA NORMATIVA SPECIALE ISTITUTIVA DELLE SOCIETÀ TRA </a:t>
            </a:r>
            <a:r>
              <a:rPr lang="it-IT" sz="2000" dirty="0" smtClean="0">
                <a:solidFill>
                  <a:srgbClr val="0070C0"/>
                </a:solidFill>
              </a:rPr>
              <a:t>PROFESSIONISTI.</a:t>
            </a:r>
            <a:endParaRPr lang="it-IT" sz="2000" dirty="0">
              <a:solidFill>
                <a:srgbClr val="0070C0"/>
              </a:solidFill>
            </a:endParaRP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727425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SOCIETÀ </a:t>
            </a:r>
            <a:r>
              <a:rPr lang="it-IT" dirty="0" err="1">
                <a:solidFill>
                  <a:srgbClr val="0070C0"/>
                </a:solidFill>
              </a:rPr>
              <a:t>DI</a:t>
            </a:r>
            <a:r>
              <a:rPr lang="it-IT" dirty="0">
                <a:solidFill>
                  <a:srgbClr val="0070C0"/>
                </a:solidFill>
              </a:rPr>
              <a:t> PERSONE</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p:txBody>
          <a:bodyPr>
            <a:normAutofit/>
          </a:bodyPr>
          <a:lstStyle/>
          <a:p>
            <a:pPr marL="0" indent="0" algn="just">
              <a:buNone/>
            </a:pPr>
            <a:endParaRPr lang="it-IT" sz="2000" dirty="0">
              <a:solidFill>
                <a:srgbClr val="0070C0"/>
              </a:solidFill>
            </a:endParaRPr>
          </a:p>
          <a:p>
            <a:pPr>
              <a:lnSpc>
                <a:spcPct val="150000"/>
              </a:lnSpc>
              <a:spcAft>
                <a:spcPts val="600"/>
              </a:spcAft>
            </a:pPr>
            <a:r>
              <a:rPr lang="it-IT" sz="2000" dirty="0">
                <a:solidFill>
                  <a:srgbClr val="0070C0"/>
                </a:solidFill>
              </a:rPr>
              <a:t>RESPONSABILITÀ ILLIMITATA</a:t>
            </a:r>
          </a:p>
          <a:p>
            <a:pPr>
              <a:lnSpc>
                <a:spcPct val="150000"/>
              </a:lnSpc>
              <a:spcAft>
                <a:spcPts val="600"/>
              </a:spcAft>
            </a:pPr>
            <a:r>
              <a:rPr lang="it-IT" sz="2000" dirty="0" smtClean="0">
                <a:solidFill>
                  <a:srgbClr val="0070C0"/>
                </a:solidFill>
              </a:rPr>
              <a:t>IMPOSIZIONE </a:t>
            </a:r>
            <a:r>
              <a:rPr lang="it-IT" sz="2000" dirty="0">
                <a:solidFill>
                  <a:srgbClr val="0070C0"/>
                </a:solidFill>
              </a:rPr>
              <a:t>(IRPEF) IN CAPO AI SINGOLI SOCI (REDDITO D’IMPRESA)</a:t>
            </a:r>
          </a:p>
          <a:p>
            <a:pPr>
              <a:lnSpc>
                <a:spcPct val="150000"/>
              </a:lnSpc>
              <a:spcAft>
                <a:spcPts val="600"/>
              </a:spcAft>
            </a:pPr>
            <a:r>
              <a:rPr lang="it-IT" sz="2000" dirty="0" smtClean="0">
                <a:solidFill>
                  <a:srgbClr val="0070C0"/>
                </a:solidFill>
              </a:rPr>
              <a:t>INCOMPATIBILITÀ </a:t>
            </a:r>
            <a:r>
              <a:rPr lang="it-IT" sz="2000" dirty="0">
                <a:solidFill>
                  <a:srgbClr val="0070C0"/>
                </a:solidFill>
              </a:rPr>
              <a:t>CON IL REGIME FORFETTARIO DEI SOCI</a:t>
            </a: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1292189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SOCIETÀ </a:t>
            </a:r>
            <a:r>
              <a:rPr lang="it-IT" dirty="0" err="1">
                <a:solidFill>
                  <a:srgbClr val="0070C0"/>
                </a:solidFill>
              </a:rPr>
              <a:t>DI</a:t>
            </a:r>
            <a:r>
              <a:rPr lang="it-IT" dirty="0">
                <a:solidFill>
                  <a:srgbClr val="0070C0"/>
                </a:solidFill>
              </a:rPr>
              <a:t> CAPITALE</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p:txBody>
          <a:bodyPr>
            <a:normAutofit/>
          </a:bodyPr>
          <a:lstStyle/>
          <a:p>
            <a:pPr marL="0" indent="0" algn="just">
              <a:buNone/>
            </a:pPr>
            <a:endParaRPr lang="it-IT" sz="2000" dirty="0">
              <a:solidFill>
                <a:srgbClr val="0070C0"/>
              </a:solidFill>
            </a:endParaRPr>
          </a:p>
          <a:p>
            <a:pPr>
              <a:lnSpc>
                <a:spcPct val="150000"/>
              </a:lnSpc>
              <a:spcAft>
                <a:spcPts val="600"/>
              </a:spcAft>
            </a:pPr>
            <a:r>
              <a:rPr lang="it-IT" sz="2000" dirty="0">
                <a:solidFill>
                  <a:srgbClr val="0070C0"/>
                </a:solidFill>
              </a:rPr>
              <a:t>RESPONSABILITÀ LIMITATA</a:t>
            </a:r>
          </a:p>
          <a:p>
            <a:pPr>
              <a:lnSpc>
                <a:spcPct val="150000"/>
              </a:lnSpc>
              <a:spcAft>
                <a:spcPts val="600"/>
              </a:spcAft>
            </a:pPr>
            <a:r>
              <a:rPr lang="it-IT" sz="2000" dirty="0" smtClean="0">
                <a:solidFill>
                  <a:srgbClr val="0070C0"/>
                </a:solidFill>
              </a:rPr>
              <a:t>LA </a:t>
            </a:r>
            <a:r>
              <a:rPr lang="it-IT" sz="2000" dirty="0">
                <a:solidFill>
                  <a:srgbClr val="0070C0"/>
                </a:solidFill>
              </a:rPr>
              <a:t>QUESTIONE DELLA SOCIETÀ UNIPERSONALE</a:t>
            </a:r>
          </a:p>
          <a:p>
            <a:pPr>
              <a:lnSpc>
                <a:spcPct val="150000"/>
              </a:lnSpc>
              <a:spcAft>
                <a:spcPts val="600"/>
              </a:spcAft>
            </a:pPr>
            <a:r>
              <a:rPr lang="it-IT" sz="2000" dirty="0" smtClean="0">
                <a:solidFill>
                  <a:srgbClr val="0070C0"/>
                </a:solidFill>
              </a:rPr>
              <a:t>NO </a:t>
            </a:r>
            <a:r>
              <a:rPr lang="it-IT" sz="2000" dirty="0">
                <a:solidFill>
                  <a:srgbClr val="0070C0"/>
                </a:solidFill>
              </a:rPr>
              <a:t>SRL SEMPLIFICATA</a:t>
            </a:r>
          </a:p>
          <a:p>
            <a:pPr>
              <a:lnSpc>
                <a:spcPct val="150000"/>
              </a:lnSpc>
              <a:spcAft>
                <a:spcPts val="600"/>
              </a:spcAft>
            </a:pPr>
            <a:r>
              <a:rPr lang="it-IT" sz="2000" dirty="0" smtClean="0">
                <a:solidFill>
                  <a:srgbClr val="0070C0"/>
                </a:solidFill>
              </a:rPr>
              <a:t>IMPOSIZIONE </a:t>
            </a:r>
            <a:r>
              <a:rPr lang="it-IT" sz="2000" dirty="0">
                <a:solidFill>
                  <a:srgbClr val="0070C0"/>
                </a:solidFill>
              </a:rPr>
              <a:t>(IRES) IN CAPO ALLA SOCIETÀ (REDDITO D’IMPRESA)</a:t>
            </a:r>
          </a:p>
          <a:p>
            <a:pPr>
              <a:lnSpc>
                <a:spcPct val="150000"/>
              </a:lnSpc>
              <a:spcAft>
                <a:spcPts val="600"/>
              </a:spcAft>
            </a:pPr>
            <a:r>
              <a:rPr lang="it-IT" sz="2000" dirty="0" smtClean="0">
                <a:solidFill>
                  <a:srgbClr val="0070C0"/>
                </a:solidFill>
              </a:rPr>
              <a:t>COMPATIBILITÀ </a:t>
            </a:r>
            <a:r>
              <a:rPr lang="it-IT" sz="2000" dirty="0">
                <a:solidFill>
                  <a:srgbClr val="0070C0"/>
                </a:solidFill>
              </a:rPr>
              <a:t>CON IL REGIME FORFETTARIO DEI SOCI, SALVO IL CASO </a:t>
            </a:r>
            <a:r>
              <a:rPr lang="it-IT" sz="2000" dirty="0" err="1">
                <a:solidFill>
                  <a:srgbClr val="0070C0"/>
                </a:solidFill>
              </a:rPr>
              <a:t>DI</a:t>
            </a:r>
            <a:r>
              <a:rPr lang="it-IT" sz="2000" dirty="0">
                <a:solidFill>
                  <a:srgbClr val="0070C0"/>
                </a:solidFill>
              </a:rPr>
              <a:t> CONTROLLO (DIRETTO O INDIRETTO) </a:t>
            </a:r>
            <a:r>
              <a:rPr lang="it-IT" sz="2000" dirty="0" err="1">
                <a:solidFill>
                  <a:srgbClr val="0070C0"/>
                </a:solidFill>
              </a:rPr>
              <a:t>DI</a:t>
            </a:r>
            <a:r>
              <a:rPr lang="it-IT" sz="2000" dirty="0">
                <a:solidFill>
                  <a:srgbClr val="0070C0"/>
                </a:solidFill>
              </a:rPr>
              <a:t> SRL</a:t>
            </a: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313914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760512-1181-5843-834F-C9AE5ACFF305}"/>
              </a:ext>
            </a:extLst>
          </p:cNvPr>
          <p:cNvSpPr>
            <a:spLocks noGrp="1"/>
          </p:cNvSpPr>
          <p:nvPr>
            <p:ph type="title"/>
          </p:nvPr>
        </p:nvSpPr>
        <p:spPr/>
        <p:txBody>
          <a:bodyPr/>
          <a:lstStyle/>
          <a:p>
            <a:pPr algn="ctr"/>
            <a:r>
              <a:rPr lang="it-IT" dirty="0">
                <a:solidFill>
                  <a:srgbClr val="0070C0"/>
                </a:solidFill>
              </a:rPr>
              <a:t>SOCIETÀ COOPERATIVE</a:t>
            </a:r>
          </a:p>
        </p:txBody>
      </p:sp>
      <p:sp>
        <p:nvSpPr>
          <p:cNvPr id="3" name="Segnaposto contenuto 2">
            <a:extLst>
              <a:ext uri="{FF2B5EF4-FFF2-40B4-BE49-F238E27FC236}">
                <a16:creationId xmlns="" xmlns:a16="http://schemas.microsoft.com/office/drawing/2014/main" id="{70F53C82-4040-B64B-8898-CA652858ED40}"/>
              </a:ext>
            </a:extLst>
          </p:cNvPr>
          <p:cNvSpPr>
            <a:spLocks noGrp="1"/>
          </p:cNvSpPr>
          <p:nvPr>
            <p:ph idx="1"/>
          </p:nvPr>
        </p:nvSpPr>
        <p:spPr>
          <a:xfrm>
            <a:off x="406400" y="1639330"/>
            <a:ext cx="11398422" cy="4530143"/>
          </a:xfrm>
        </p:spPr>
        <p:txBody>
          <a:bodyPr>
            <a:normAutofit/>
          </a:bodyPr>
          <a:lstStyle/>
          <a:p>
            <a:pPr marL="0" indent="0" algn="just">
              <a:buNone/>
            </a:pPr>
            <a:endParaRPr lang="it-IT" sz="2000" dirty="0">
              <a:solidFill>
                <a:srgbClr val="0070C0"/>
              </a:solidFill>
            </a:endParaRPr>
          </a:p>
          <a:p>
            <a:pPr>
              <a:lnSpc>
                <a:spcPct val="150000"/>
              </a:lnSpc>
              <a:spcAft>
                <a:spcPts val="600"/>
              </a:spcAft>
            </a:pPr>
            <a:r>
              <a:rPr lang="it-IT" sz="2000" dirty="0">
                <a:solidFill>
                  <a:srgbClr val="0070C0"/>
                </a:solidFill>
              </a:rPr>
              <a:t>SCOPO MUTUALISTICO</a:t>
            </a:r>
          </a:p>
          <a:p>
            <a:pPr>
              <a:lnSpc>
                <a:spcPct val="150000"/>
              </a:lnSpc>
              <a:spcAft>
                <a:spcPts val="600"/>
              </a:spcAft>
            </a:pPr>
            <a:r>
              <a:rPr lang="it-IT" sz="2000" dirty="0" smtClean="0">
                <a:solidFill>
                  <a:srgbClr val="0070C0"/>
                </a:solidFill>
              </a:rPr>
              <a:t>COOPERATIVA </a:t>
            </a:r>
            <a:r>
              <a:rPr lang="it-IT" sz="2000" dirty="0" err="1">
                <a:solidFill>
                  <a:srgbClr val="0070C0"/>
                </a:solidFill>
              </a:rPr>
              <a:t>DI</a:t>
            </a:r>
            <a:r>
              <a:rPr lang="it-IT" sz="2000" dirty="0">
                <a:solidFill>
                  <a:srgbClr val="0070C0"/>
                </a:solidFill>
              </a:rPr>
              <a:t> LAVORO</a:t>
            </a:r>
          </a:p>
          <a:p>
            <a:pPr>
              <a:lnSpc>
                <a:spcPct val="150000"/>
              </a:lnSpc>
              <a:spcAft>
                <a:spcPts val="600"/>
              </a:spcAft>
            </a:pPr>
            <a:r>
              <a:rPr lang="it-IT" sz="2000" dirty="0" smtClean="0">
                <a:solidFill>
                  <a:srgbClr val="0070C0"/>
                </a:solidFill>
              </a:rPr>
              <a:t>IMPOSIZIONE </a:t>
            </a:r>
            <a:r>
              <a:rPr lang="it-IT" sz="2000" dirty="0">
                <a:solidFill>
                  <a:srgbClr val="0070C0"/>
                </a:solidFill>
              </a:rPr>
              <a:t>(IRES) IN CAPO ALLA SOCIETÀ (REDDITO D’IMPRESA)</a:t>
            </a:r>
          </a:p>
          <a:p>
            <a:pPr>
              <a:lnSpc>
                <a:spcPct val="150000"/>
              </a:lnSpc>
              <a:spcAft>
                <a:spcPts val="600"/>
              </a:spcAft>
            </a:pPr>
            <a:r>
              <a:rPr lang="it-IT" sz="2000" dirty="0" smtClean="0">
                <a:solidFill>
                  <a:srgbClr val="0070C0"/>
                </a:solidFill>
              </a:rPr>
              <a:t>AGEVOLAZIONI </a:t>
            </a:r>
            <a:r>
              <a:rPr lang="it-IT" sz="2000" dirty="0">
                <a:solidFill>
                  <a:srgbClr val="0070C0"/>
                </a:solidFill>
              </a:rPr>
              <a:t>FISCALI (CMP – CMNP)</a:t>
            </a:r>
          </a:p>
          <a:p>
            <a:pPr>
              <a:lnSpc>
                <a:spcPct val="150000"/>
              </a:lnSpc>
              <a:spcAft>
                <a:spcPts val="600"/>
              </a:spcAft>
            </a:pPr>
            <a:r>
              <a:rPr lang="it-IT" sz="2000" dirty="0" smtClean="0">
                <a:solidFill>
                  <a:srgbClr val="0070C0"/>
                </a:solidFill>
              </a:rPr>
              <a:t>COMPATIBILITÀ </a:t>
            </a:r>
            <a:r>
              <a:rPr lang="it-IT" sz="2000" dirty="0">
                <a:solidFill>
                  <a:srgbClr val="0070C0"/>
                </a:solidFill>
              </a:rPr>
              <a:t>CON IL REGIME FORFETTARIO DEI </a:t>
            </a:r>
            <a:r>
              <a:rPr lang="it-IT" sz="2000" dirty="0" smtClean="0">
                <a:solidFill>
                  <a:srgbClr val="0070C0"/>
                </a:solidFill>
              </a:rPr>
              <a:t>SOCI (ATTENZIONE ALLA RISPOSTA  AD INTERPELLO N. 124 DEL 2019)</a:t>
            </a:r>
            <a:endParaRPr lang="it-IT" sz="2000" dirty="0">
              <a:solidFill>
                <a:srgbClr val="0070C0"/>
              </a:solidFill>
            </a:endParaRPr>
          </a:p>
          <a:p>
            <a:pPr marL="0" indent="0">
              <a:buNone/>
            </a:pPr>
            <a:endParaRPr lang="it-IT" sz="2000" dirty="0">
              <a:solidFill>
                <a:srgbClr val="0070C0"/>
              </a:solidFill>
            </a:endParaRPr>
          </a:p>
          <a:p>
            <a:endParaRPr lang="it-IT" sz="2000" dirty="0">
              <a:solidFill>
                <a:srgbClr val="0070C0"/>
              </a:solidFill>
            </a:endParaRPr>
          </a:p>
          <a:p>
            <a:endParaRPr lang="it-IT" sz="2000" dirty="0"/>
          </a:p>
        </p:txBody>
      </p:sp>
    </p:spTree>
    <p:extLst>
      <p:ext uri="{BB962C8B-B14F-4D97-AF65-F5344CB8AC3E}">
        <p14:creationId xmlns="" xmlns:p14="http://schemas.microsoft.com/office/powerpoint/2010/main" val="68144649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2545</TotalTime>
  <Words>2437</Words>
  <Application>Microsoft Macintosh PowerPoint</Application>
  <PresentationFormat>Personalizzato</PresentationFormat>
  <Paragraphs>316</Paragraphs>
  <Slides>42</Slides>
  <Notes>0</Notes>
  <HiddenSlides>0</HiddenSlides>
  <MMClips>0</MMClips>
  <ScaleCrop>false</ScaleCrop>
  <HeadingPairs>
    <vt:vector size="4" baseType="variant">
      <vt:variant>
        <vt:lpstr>Tema</vt:lpstr>
      </vt:variant>
      <vt:variant>
        <vt:i4>1</vt:i4>
      </vt:variant>
      <vt:variant>
        <vt:lpstr>Titoli diapositive</vt:lpstr>
      </vt:variant>
      <vt:variant>
        <vt:i4>42</vt:i4>
      </vt:variant>
    </vt:vector>
  </HeadingPairs>
  <TitlesOfParts>
    <vt:vector size="43" baseType="lpstr">
      <vt:lpstr>Terra</vt:lpstr>
      <vt:lpstr>LE Società TRA PROFESSIONISTI (stp) </vt:lpstr>
      <vt:lpstr>LE STP </vt:lpstr>
      <vt:lpstr>NORMATIVA DI RIFERIMENTO</vt:lpstr>
      <vt:lpstr>CATEGORIE PROFESSIONALI INTERESSATE</vt:lpstr>
      <vt:lpstr>MODELLI SOCIETARI CONSENTITI (1)</vt:lpstr>
      <vt:lpstr>MODELLI SOCIETARI CONSENTITI (2)</vt:lpstr>
      <vt:lpstr>SOCIETÀ DI PERSONE</vt:lpstr>
      <vt:lpstr>SOCIETÀ DI CAPITALE</vt:lpstr>
      <vt:lpstr>SOCIETÀ COOPERATIVE</vt:lpstr>
      <vt:lpstr>CLAUSOLE STATUTARIE</vt:lpstr>
      <vt:lpstr>OGGETTO SOCIALE</vt:lpstr>
      <vt:lpstr>CARATTERE ESCLUSIVO</vt:lpstr>
      <vt:lpstr>AUSILIARI E SOSTITUTI</vt:lpstr>
      <vt:lpstr>I SOCI</vt:lpstr>
      <vt:lpstr>REGOLA DEI «DUE TERZI»</vt:lpstr>
      <vt:lpstr>AMMINISTRATORI</vt:lpstr>
      <vt:lpstr>PUBBLICITÀ</vt:lpstr>
      <vt:lpstr>VENIR MENO PREVALENZA SOCI PROFESSIONSTI</vt:lpstr>
      <vt:lpstr>CONFERIMENTO DELL’INCARICO</vt:lpstr>
      <vt:lpstr>COPERTURA ASSICURATIVA</vt:lpstr>
      <vt:lpstr>REGIME DISCIPLINARE</vt:lpstr>
      <vt:lpstr>REGIME FISCALE (1) - PRINCIPI DI CASSA E DI COMPETENZA</vt:lpstr>
      <vt:lpstr>REGIME FISCALE (2) </vt:lpstr>
      <vt:lpstr>REGIME FISCALE (3) - DETERMINAZIONE DEL REDDITO PRODOTTO</vt:lpstr>
      <vt:lpstr>REGIME FISCALE (4) - STP SOCIETÀ DI CAPITALE E COOPERATIVA</vt:lpstr>
      <vt:lpstr>REGIME FISCALE (5) - IL REGIME FORFETTARIO</vt:lpstr>
      <vt:lpstr>REGIME FISCALE (6) </vt:lpstr>
      <vt:lpstr>REGIME FISCALE (7) - STP E REGIME FORFETTARIO</vt:lpstr>
      <vt:lpstr>REGIME FISCALE (8) - STP E REGIME FORFETTARIO</vt:lpstr>
      <vt:lpstr>REGIME FISCALE (9) - STP E REGIME FORFETTARIO</vt:lpstr>
      <vt:lpstr>REGIME PREVIDENZIALE (1) - REGOLAMENTO INARCASSA</vt:lpstr>
      <vt:lpstr>REGIME PREVIDENZIALE (2) - REGOLAMENTO INARCASSA</vt:lpstr>
      <vt:lpstr>REGIME PREVIDENZIALE (3) - REGOLAMENTO INARCASSA</vt:lpstr>
      <vt:lpstr>NEUTRALITà FISCALE (1)</vt:lpstr>
      <vt:lpstr>NEUTRALITà FISCALE (2)</vt:lpstr>
      <vt:lpstr>SCELTA DELLA FORMA SOCIETARIA - SOC. CAPITALI VS COOPERATIVE</vt:lpstr>
      <vt:lpstr>SCOPO MUTUALISTICO</vt:lpstr>
      <vt:lpstr>MUTUALITÀ PREVALENTE</vt:lpstr>
      <vt:lpstr>ALTRE SPECIFICITÀ</vt:lpstr>
      <vt:lpstr>BENEFICI FISCALI (1)</vt:lpstr>
      <vt:lpstr>BENENFICI FISCALI (2)</vt:lpstr>
      <vt:lpstr>BENEFICI FISCALI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STP ODONTOIATRICHE</dc:title>
  <dc:creator>Microsoft Office User</dc:creator>
  <cp:lastModifiedBy>Utente</cp:lastModifiedBy>
  <cp:revision>164</cp:revision>
  <dcterms:created xsi:type="dcterms:W3CDTF">2021-01-29T09:29:43Z</dcterms:created>
  <dcterms:modified xsi:type="dcterms:W3CDTF">2025-07-14T08:09:24Z</dcterms:modified>
</cp:coreProperties>
</file>