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theme/themeOverride3.xml" ContentType="application/vnd.openxmlformats-officedocument.themeOverride+xml"/>
  <Override PartName="/ppt/notesSlides/notesSlide3.xml" ContentType="application/vnd.openxmlformats-officedocument.presentationml.notesSlide+xml"/>
  <Override PartName="/ppt/theme/themeOverride4.xml" ContentType="application/vnd.openxmlformats-officedocument.themeOverride+xml"/>
  <Override PartName="/ppt/notesSlides/notesSlide4.xml" ContentType="application/vnd.openxmlformats-officedocument.presentationml.notesSlide+xml"/>
  <Override PartName="/ppt/theme/themeOverride5.xml" ContentType="application/vnd.openxmlformats-officedocument.themeOverride+xml"/>
  <Override PartName="/ppt/notesSlides/notesSlide5.xml" ContentType="application/vnd.openxmlformats-officedocument.presentationml.notesSlide+xml"/>
  <Override PartName="/ppt/theme/themeOverride6.xml" ContentType="application/vnd.openxmlformats-officedocument.themeOverride+xml"/>
  <Override PartName="/ppt/notesSlides/notesSlide6.xml" ContentType="application/vnd.openxmlformats-officedocument.presentationml.notesSlide+xml"/>
  <Override PartName="/ppt/theme/themeOverride7.xml" ContentType="application/vnd.openxmlformats-officedocument.themeOverride+xml"/>
  <Override PartName="/ppt/notesSlides/notesSlide7.xml" ContentType="application/vnd.openxmlformats-officedocument.presentationml.notesSlide+xml"/>
  <Override PartName="/ppt/theme/themeOverride8.xml" ContentType="application/vnd.openxmlformats-officedocument.themeOverr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256" r:id="rId2"/>
    <p:sldId id="257" r:id="rId3"/>
    <p:sldId id="264" r:id="rId4"/>
    <p:sldId id="265" r:id="rId5"/>
    <p:sldId id="268" r:id="rId6"/>
    <p:sldId id="269" r:id="rId7"/>
    <p:sldId id="266" r:id="rId8"/>
    <p:sldId id="267" r:id="rId9"/>
  </p:sldIdLst>
  <p:sldSz cx="12192000" cy="6858000"/>
  <p:notesSz cx="6858000" cy="9144000"/>
  <p:defaultTextStyle>
    <a:defPPr lvl="0">
      <a:defRPr lang="it-IT"/>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000000"/>
          </p15:clr>
        </p15:guide>
        <p15:guide id="2" pos="384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43"/>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734FF7-2ED3-409E-B86D-DBB0DE089B01}" type="datetimeFigureOut">
              <a:rPr lang="it-IT" smtClean="0"/>
              <a:pPr/>
              <a:t>21/03/2025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1D0C7B-4A0C-4039-B172-2239211DC751}" type="slidenum">
              <a:rPr lang="it-IT" smtClean="0"/>
              <a:pPr/>
              <a:t>‹N›</a:t>
            </a:fld>
            <a:endParaRPr lang="it-IT"/>
          </a:p>
        </p:txBody>
      </p:sp>
    </p:spTree>
    <p:extLst>
      <p:ext uri="{BB962C8B-B14F-4D97-AF65-F5344CB8AC3E}">
        <p14:creationId xmlns:p14="http://schemas.microsoft.com/office/powerpoint/2010/main" val="276491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B06D6DFE-AAC8-41A6-B29A-04AFADD1C9F6}" type="slidenum">
              <a:rPr lang="it-IT" smtClean="0"/>
              <a:pPr/>
              <a:t>1</a:t>
            </a:fld>
            <a:endParaRPr lang="it-IT"/>
          </a:p>
        </p:txBody>
      </p:sp>
    </p:spTree>
    <p:extLst>
      <p:ext uri="{BB962C8B-B14F-4D97-AF65-F5344CB8AC3E}">
        <p14:creationId xmlns:p14="http://schemas.microsoft.com/office/powerpoint/2010/main" val="17689949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B06D6DFE-AAC8-41A6-B29A-04AFADD1C9F6}" type="slidenum">
              <a:rPr lang="it-IT" smtClean="0"/>
              <a:pPr/>
              <a:t>2</a:t>
            </a:fld>
            <a:endParaRPr lang="it-IT"/>
          </a:p>
        </p:txBody>
      </p:sp>
    </p:spTree>
    <p:extLst>
      <p:ext uri="{BB962C8B-B14F-4D97-AF65-F5344CB8AC3E}">
        <p14:creationId xmlns:p14="http://schemas.microsoft.com/office/powerpoint/2010/main" val="17689949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E36CD5-6942-321C-5B36-9018703FABD3}"/>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5E0C34DF-58D0-7EAD-F377-6E1D283E337E}"/>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C37F3C44-DADB-5B1A-D786-2EDDE5179B39}"/>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1F1CF6D0-FFDB-388E-73A6-A411F3146BE4}"/>
              </a:ext>
            </a:extLst>
          </p:cNvPr>
          <p:cNvSpPr>
            <a:spLocks noGrp="1"/>
          </p:cNvSpPr>
          <p:nvPr>
            <p:ph type="sldNum" sz="quarter" idx="5"/>
          </p:nvPr>
        </p:nvSpPr>
        <p:spPr/>
        <p:txBody>
          <a:bodyPr/>
          <a:lstStyle/>
          <a:p>
            <a:fld id="{B06D6DFE-AAC8-41A6-B29A-04AFADD1C9F6}" type="slidenum">
              <a:rPr lang="it-IT" smtClean="0"/>
              <a:pPr/>
              <a:t>3</a:t>
            </a:fld>
            <a:endParaRPr lang="it-IT"/>
          </a:p>
        </p:txBody>
      </p:sp>
    </p:spTree>
    <p:extLst>
      <p:ext uri="{BB962C8B-B14F-4D97-AF65-F5344CB8AC3E}">
        <p14:creationId xmlns:p14="http://schemas.microsoft.com/office/powerpoint/2010/main" val="25942190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0CCE89-F0F9-1187-2D5B-D18C181B0280}"/>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DCCD29D9-327A-EE30-C666-9BBF88F5DF3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9B05D54C-83FB-BA1D-FE8E-A5C3CE2CE9AC}"/>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EBE91FC9-44BD-A36B-99D0-BE7597738CC7}"/>
              </a:ext>
            </a:extLst>
          </p:cNvPr>
          <p:cNvSpPr>
            <a:spLocks noGrp="1"/>
          </p:cNvSpPr>
          <p:nvPr>
            <p:ph type="sldNum" sz="quarter" idx="5"/>
          </p:nvPr>
        </p:nvSpPr>
        <p:spPr/>
        <p:txBody>
          <a:bodyPr/>
          <a:lstStyle/>
          <a:p>
            <a:fld id="{B06D6DFE-AAC8-41A6-B29A-04AFADD1C9F6}" type="slidenum">
              <a:rPr lang="it-IT" smtClean="0"/>
              <a:pPr/>
              <a:t>4</a:t>
            </a:fld>
            <a:endParaRPr lang="it-IT"/>
          </a:p>
        </p:txBody>
      </p:sp>
    </p:spTree>
    <p:extLst>
      <p:ext uri="{BB962C8B-B14F-4D97-AF65-F5344CB8AC3E}">
        <p14:creationId xmlns:p14="http://schemas.microsoft.com/office/powerpoint/2010/main" val="6395242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1D26E7-596D-EF64-50C7-635E8107CC56}"/>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BD0BD211-B7CB-25F4-855F-6AD183B17C98}"/>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F289621B-D691-16CF-2662-FCB790FE0CCA}"/>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FC9E07B3-E5D0-BC98-D903-40BE04FE5D75}"/>
              </a:ext>
            </a:extLst>
          </p:cNvPr>
          <p:cNvSpPr>
            <a:spLocks noGrp="1"/>
          </p:cNvSpPr>
          <p:nvPr>
            <p:ph type="sldNum" sz="quarter" idx="5"/>
          </p:nvPr>
        </p:nvSpPr>
        <p:spPr/>
        <p:txBody>
          <a:bodyPr/>
          <a:lstStyle/>
          <a:p>
            <a:fld id="{B06D6DFE-AAC8-41A6-B29A-04AFADD1C9F6}" type="slidenum">
              <a:rPr lang="it-IT" smtClean="0"/>
              <a:pPr/>
              <a:t>5</a:t>
            </a:fld>
            <a:endParaRPr lang="it-IT"/>
          </a:p>
        </p:txBody>
      </p:sp>
    </p:spTree>
    <p:extLst>
      <p:ext uri="{BB962C8B-B14F-4D97-AF65-F5344CB8AC3E}">
        <p14:creationId xmlns:p14="http://schemas.microsoft.com/office/powerpoint/2010/main" val="31530384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6C88F3-960F-5393-C688-C22A761C5E5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8DA48BF-D548-6996-E6D5-96840ABF6FDD}"/>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AFAFD8FD-B75A-CC9F-3EEB-D4F978143AD1}"/>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C8A434DC-F0DF-572D-E07E-F454CB1AB7B9}"/>
              </a:ext>
            </a:extLst>
          </p:cNvPr>
          <p:cNvSpPr>
            <a:spLocks noGrp="1"/>
          </p:cNvSpPr>
          <p:nvPr>
            <p:ph type="sldNum" sz="quarter" idx="5"/>
          </p:nvPr>
        </p:nvSpPr>
        <p:spPr/>
        <p:txBody>
          <a:bodyPr/>
          <a:lstStyle/>
          <a:p>
            <a:fld id="{B06D6DFE-AAC8-41A6-B29A-04AFADD1C9F6}" type="slidenum">
              <a:rPr lang="it-IT" smtClean="0"/>
              <a:pPr/>
              <a:t>6</a:t>
            </a:fld>
            <a:endParaRPr lang="it-IT"/>
          </a:p>
        </p:txBody>
      </p:sp>
    </p:spTree>
    <p:extLst>
      <p:ext uri="{BB962C8B-B14F-4D97-AF65-F5344CB8AC3E}">
        <p14:creationId xmlns:p14="http://schemas.microsoft.com/office/powerpoint/2010/main" val="8609612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58DCDE-959C-F8A6-BE99-18880CAB8EAA}"/>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E356AF84-443A-7839-0F43-8CB559AE13CB}"/>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C42006DA-85CF-1C7D-7B74-143944109B20}"/>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4CB2DA40-FE86-EFC6-FAA5-40C7567D6A35}"/>
              </a:ext>
            </a:extLst>
          </p:cNvPr>
          <p:cNvSpPr>
            <a:spLocks noGrp="1"/>
          </p:cNvSpPr>
          <p:nvPr>
            <p:ph type="sldNum" sz="quarter" idx="5"/>
          </p:nvPr>
        </p:nvSpPr>
        <p:spPr/>
        <p:txBody>
          <a:bodyPr/>
          <a:lstStyle/>
          <a:p>
            <a:fld id="{B06D6DFE-AAC8-41A6-B29A-04AFADD1C9F6}" type="slidenum">
              <a:rPr lang="it-IT" smtClean="0"/>
              <a:pPr/>
              <a:t>7</a:t>
            </a:fld>
            <a:endParaRPr lang="it-IT"/>
          </a:p>
        </p:txBody>
      </p:sp>
    </p:spTree>
    <p:extLst>
      <p:ext uri="{BB962C8B-B14F-4D97-AF65-F5344CB8AC3E}">
        <p14:creationId xmlns:p14="http://schemas.microsoft.com/office/powerpoint/2010/main" val="30048046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919069-AE0E-2F73-A7DB-08C58DC73791}"/>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A413591B-0FFB-9AE9-F33F-20205D04D983}"/>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C245AF41-56E9-0A0D-783C-7A9B159BB081}"/>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ECAAC3AB-E3A5-1C51-7D1C-93C327A6F7D5}"/>
              </a:ext>
            </a:extLst>
          </p:cNvPr>
          <p:cNvSpPr>
            <a:spLocks noGrp="1"/>
          </p:cNvSpPr>
          <p:nvPr>
            <p:ph type="sldNum" sz="quarter" idx="5"/>
          </p:nvPr>
        </p:nvSpPr>
        <p:spPr/>
        <p:txBody>
          <a:bodyPr/>
          <a:lstStyle/>
          <a:p>
            <a:fld id="{B06D6DFE-AAC8-41A6-B29A-04AFADD1C9F6}" type="slidenum">
              <a:rPr lang="it-IT" smtClean="0"/>
              <a:pPr/>
              <a:t>8</a:t>
            </a:fld>
            <a:endParaRPr lang="it-IT"/>
          </a:p>
        </p:txBody>
      </p:sp>
    </p:spTree>
    <p:extLst>
      <p:ext uri="{BB962C8B-B14F-4D97-AF65-F5344CB8AC3E}">
        <p14:creationId xmlns:p14="http://schemas.microsoft.com/office/powerpoint/2010/main" val="3555969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810C45-651A-405E-B641-C45C7C6E8DC2}"/>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BC3BB64C-CA85-4EFE-A9E0-79805B2CEB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AFEB7AFC-6297-411E-8176-AA7E7333A5A7}"/>
              </a:ext>
            </a:extLst>
          </p:cNvPr>
          <p:cNvSpPr>
            <a:spLocks noGrp="1"/>
          </p:cNvSpPr>
          <p:nvPr>
            <p:ph type="dt" sz="half" idx="10"/>
          </p:nvPr>
        </p:nvSpPr>
        <p:spPr/>
        <p:txBody>
          <a:bodyPr/>
          <a:lstStyle/>
          <a:p>
            <a:fld id="{5D519DED-9897-4A09-A7D1-8FE5F0C59112}" type="datetimeFigureOut">
              <a:rPr lang="it-IT" smtClean="0"/>
              <a:pPr/>
              <a:t>21/03/2025</a:t>
            </a:fld>
            <a:endParaRPr lang="it-IT"/>
          </a:p>
        </p:txBody>
      </p:sp>
      <p:sp>
        <p:nvSpPr>
          <p:cNvPr id="5" name="Segnaposto piè di pagina 4">
            <a:extLst>
              <a:ext uri="{FF2B5EF4-FFF2-40B4-BE49-F238E27FC236}">
                <a16:creationId xmlns:a16="http://schemas.microsoft.com/office/drawing/2014/main" id="{AC14EA59-5272-415D-96E8-5A5C7A32E9E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43B5C61-4213-4521-B008-8E1C1017059E}"/>
              </a:ext>
            </a:extLst>
          </p:cNvPr>
          <p:cNvSpPr>
            <a:spLocks noGrp="1"/>
          </p:cNvSpPr>
          <p:nvPr>
            <p:ph type="sldNum" sz="quarter" idx="12"/>
          </p:nvPr>
        </p:nvSpPr>
        <p:spPr/>
        <p:txBody>
          <a:bodyPr/>
          <a:lstStyle/>
          <a:p>
            <a:fld id="{7545CC12-6012-4BC9-B4A1-F0ECB8C8AAD2}" type="slidenum">
              <a:rPr lang="it-IT" smtClean="0"/>
              <a:pPr/>
              <a:t>‹N›</a:t>
            </a:fld>
            <a:endParaRPr lang="it-IT"/>
          </a:p>
        </p:txBody>
      </p:sp>
    </p:spTree>
    <p:extLst>
      <p:ext uri="{BB962C8B-B14F-4D97-AF65-F5344CB8AC3E}">
        <p14:creationId xmlns:p14="http://schemas.microsoft.com/office/powerpoint/2010/main" val="2739454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AFED240-C287-4751-AD87-7F5AB045A129}"/>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AB3AECF0-9499-4E5F-AA6D-6E890808E36D}"/>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E30BDB6-FDA8-4668-89C3-E0E61DDF2F0D}"/>
              </a:ext>
            </a:extLst>
          </p:cNvPr>
          <p:cNvSpPr>
            <a:spLocks noGrp="1"/>
          </p:cNvSpPr>
          <p:nvPr>
            <p:ph type="dt" sz="half" idx="10"/>
          </p:nvPr>
        </p:nvSpPr>
        <p:spPr/>
        <p:txBody>
          <a:bodyPr/>
          <a:lstStyle/>
          <a:p>
            <a:fld id="{5D519DED-9897-4A09-A7D1-8FE5F0C59112}" type="datetimeFigureOut">
              <a:rPr lang="it-IT" smtClean="0"/>
              <a:pPr/>
              <a:t>21/03/2025</a:t>
            </a:fld>
            <a:endParaRPr lang="it-IT"/>
          </a:p>
        </p:txBody>
      </p:sp>
      <p:sp>
        <p:nvSpPr>
          <p:cNvPr id="5" name="Segnaposto piè di pagina 4">
            <a:extLst>
              <a:ext uri="{FF2B5EF4-FFF2-40B4-BE49-F238E27FC236}">
                <a16:creationId xmlns:a16="http://schemas.microsoft.com/office/drawing/2014/main" id="{D53A0F71-A526-4F48-A5E4-8D28D04C53B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03CC015-565C-4A96-8323-85535E4485BE}"/>
              </a:ext>
            </a:extLst>
          </p:cNvPr>
          <p:cNvSpPr>
            <a:spLocks noGrp="1"/>
          </p:cNvSpPr>
          <p:nvPr>
            <p:ph type="sldNum" sz="quarter" idx="12"/>
          </p:nvPr>
        </p:nvSpPr>
        <p:spPr/>
        <p:txBody>
          <a:bodyPr/>
          <a:lstStyle/>
          <a:p>
            <a:fld id="{7545CC12-6012-4BC9-B4A1-F0ECB8C8AAD2}" type="slidenum">
              <a:rPr lang="it-IT" smtClean="0"/>
              <a:pPr/>
              <a:t>‹N›</a:t>
            </a:fld>
            <a:endParaRPr lang="it-IT"/>
          </a:p>
        </p:txBody>
      </p:sp>
    </p:spTree>
    <p:extLst>
      <p:ext uri="{BB962C8B-B14F-4D97-AF65-F5344CB8AC3E}">
        <p14:creationId xmlns:p14="http://schemas.microsoft.com/office/powerpoint/2010/main" val="702690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AB9843E9-209D-43AE-8BDA-05DB814D648E}"/>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4CEA4DBA-D3D8-45B1-AE84-725914347A1C}"/>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F0B7726-9176-4DE4-B642-B79EEA58DA47}"/>
              </a:ext>
            </a:extLst>
          </p:cNvPr>
          <p:cNvSpPr>
            <a:spLocks noGrp="1"/>
          </p:cNvSpPr>
          <p:nvPr>
            <p:ph type="dt" sz="half" idx="10"/>
          </p:nvPr>
        </p:nvSpPr>
        <p:spPr/>
        <p:txBody>
          <a:bodyPr/>
          <a:lstStyle/>
          <a:p>
            <a:fld id="{5D519DED-9897-4A09-A7D1-8FE5F0C59112}" type="datetimeFigureOut">
              <a:rPr lang="it-IT" smtClean="0"/>
              <a:pPr/>
              <a:t>21/03/2025</a:t>
            </a:fld>
            <a:endParaRPr lang="it-IT"/>
          </a:p>
        </p:txBody>
      </p:sp>
      <p:sp>
        <p:nvSpPr>
          <p:cNvPr id="5" name="Segnaposto piè di pagina 4">
            <a:extLst>
              <a:ext uri="{FF2B5EF4-FFF2-40B4-BE49-F238E27FC236}">
                <a16:creationId xmlns:a16="http://schemas.microsoft.com/office/drawing/2014/main" id="{247D110D-DEEB-414F-8EA5-FD16318B7F4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DA58698-DE5A-4FE7-B695-F4B808D82B23}"/>
              </a:ext>
            </a:extLst>
          </p:cNvPr>
          <p:cNvSpPr>
            <a:spLocks noGrp="1"/>
          </p:cNvSpPr>
          <p:nvPr>
            <p:ph type="sldNum" sz="quarter" idx="12"/>
          </p:nvPr>
        </p:nvSpPr>
        <p:spPr/>
        <p:txBody>
          <a:bodyPr/>
          <a:lstStyle/>
          <a:p>
            <a:fld id="{7545CC12-6012-4BC9-B4A1-F0ECB8C8AAD2}" type="slidenum">
              <a:rPr lang="it-IT" smtClean="0"/>
              <a:pPr/>
              <a:t>‹N›</a:t>
            </a:fld>
            <a:endParaRPr lang="it-IT"/>
          </a:p>
        </p:txBody>
      </p:sp>
    </p:spTree>
    <p:extLst>
      <p:ext uri="{BB962C8B-B14F-4D97-AF65-F5344CB8AC3E}">
        <p14:creationId xmlns:p14="http://schemas.microsoft.com/office/powerpoint/2010/main" val="2025335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212299-27A8-4596-AB62-5B65F326A82C}"/>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2246AB0-7837-456E-85DD-7143A13A5EEE}"/>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FF6EB53-73DB-400D-BF67-D3160FBC4142}"/>
              </a:ext>
            </a:extLst>
          </p:cNvPr>
          <p:cNvSpPr>
            <a:spLocks noGrp="1"/>
          </p:cNvSpPr>
          <p:nvPr>
            <p:ph type="dt" sz="half" idx="10"/>
          </p:nvPr>
        </p:nvSpPr>
        <p:spPr/>
        <p:txBody>
          <a:bodyPr/>
          <a:lstStyle/>
          <a:p>
            <a:fld id="{5D519DED-9897-4A09-A7D1-8FE5F0C59112}" type="datetimeFigureOut">
              <a:rPr lang="it-IT" smtClean="0"/>
              <a:pPr/>
              <a:t>21/03/2025</a:t>
            </a:fld>
            <a:endParaRPr lang="it-IT"/>
          </a:p>
        </p:txBody>
      </p:sp>
      <p:sp>
        <p:nvSpPr>
          <p:cNvPr id="5" name="Segnaposto piè di pagina 4">
            <a:extLst>
              <a:ext uri="{FF2B5EF4-FFF2-40B4-BE49-F238E27FC236}">
                <a16:creationId xmlns:a16="http://schemas.microsoft.com/office/drawing/2014/main" id="{B98489C5-62C6-45E4-9AE6-6B648539FD6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415CC7D-73E3-483B-A83B-D9CF83DA0078}"/>
              </a:ext>
            </a:extLst>
          </p:cNvPr>
          <p:cNvSpPr>
            <a:spLocks noGrp="1"/>
          </p:cNvSpPr>
          <p:nvPr>
            <p:ph type="sldNum" sz="quarter" idx="12"/>
          </p:nvPr>
        </p:nvSpPr>
        <p:spPr/>
        <p:txBody>
          <a:bodyPr/>
          <a:lstStyle/>
          <a:p>
            <a:fld id="{7545CC12-6012-4BC9-B4A1-F0ECB8C8AAD2}" type="slidenum">
              <a:rPr lang="it-IT" smtClean="0"/>
              <a:pPr/>
              <a:t>‹N›</a:t>
            </a:fld>
            <a:endParaRPr lang="it-IT"/>
          </a:p>
        </p:txBody>
      </p:sp>
    </p:spTree>
    <p:extLst>
      <p:ext uri="{BB962C8B-B14F-4D97-AF65-F5344CB8AC3E}">
        <p14:creationId xmlns:p14="http://schemas.microsoft.com/office/powerpoint/2010/main" val="764109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642EB73-1774-4FF5-8D97-171461A78525}"/>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B80865BD-B514-493B-856C-76235B43E1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DF9035EF-05C4-4825-BBC3-A4DC528DC910}"/>
              </a:ext>
            </a:extLst>
          </p:cNvPr>
          <p:cNvSpPr>
            <a:spLocks noGrp="1"/>
          </p:cNvSpPr>
          <p:nvPr>
            <p:ph type="dt" sz="half" idx="10"/>
          </p:nvPr>
        </p:nvSpPr>
        <p:spPr/>
        <p:txBody>
          <a:bodyPr/>
          <a:lstStyle/>
          <a:p>
            <a:fld id="{5D519DED-9897-4A09-A7D1-8FE5F0C59112}" type="datetimeFigureOut">
              <a:rPr lang="it-IT" smtClean="0"/>
              <a:pPr/>
              <a:t>21/03/2025</a:t>
            </a:fld>
            <a:endParaRPr lang="it-IT"/>
          </a:p>
        </p:txBody>
      </p:sp>
      <p:sp>
        <p:nvSpPr>
          <p:cNvPr id="5" name="Segnaposto piè di pagina 4">
            <a:extLst>
              <a:ext uri="{FF2B5EF4-FFF2-40B4-BE49-F238E27FC236}">
                <a16:creationId xmlns:a16="http://schemas.microsoft.com/office/drawing/2014/main" id="{87ECC122-B9CB-4055-94D1-7062D97B7D9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27F02E6-CC7B-4278-80BF-81D18F0CB650}"/>
              </a:ext>
            </a:extLst>
          </p:cNvPr>
          <p:cNvSpPr>
            <a:spLocks noGrp="1"/>
          </p:cNvSpPr>
          <p:nvPr>
            <p:ph type="sldNum" sz="quarter" idx="12"/>
          </p:nvPr>
        </p:nvSpPr>
        <p:spPr/>
        <p:txBody>
          <a:bodyPr/>
          <a:lstStyle/>
          <a:p>
            <a:fld id="{7545CC12-6012-4BC9-B4A1-F0ECB8C8AAD2}" type="slidenum">
              <a:rPr lang="it-IT" smtClean="0"/>
              <a:pPr/>
              <a:t>‹N›</a:t>
            </a:fld>
            <a:endParaRPr lang="it-IT"/>
          </a:p>
        </p:txBody>
      </p:sp>
    </p:spTree>
    <p:extLst>
      <p:ext uri="{BB962C8B-B14F-4D97-AF65-F5344CB8AC3E}">
        <p14:creationId xmlns:p14="http://schemas.microsoft.com/office/powerpoint/2010/main" val="1909029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256D1BA-343E-4248-A34F-67036414728C}"/>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EB579B8-2135-4455-A95A-17B42A4010E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4F652BA7-EC31-4792-B75C-6ED42C7FAF96}"/>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F746E785-71EF-47A1-96BE-742093D555E9}"/>
              </a:ext>
            </a:extLst>
          </p:cNvPr>
          <p:cNvSpPr>
            <a:spLocks noGrp="1"/>
          </p:cNvSpPr>
          <p:nvPr>
            <p:ph type="dt" sz="half" idx="10"/>
          </p:nvPr>
        </p:nvSpPr>
        <p:spPr/>
        <p:txBody>
          <a:bodyPr/>
          <a:lstStyle/>
          <a:p>
            <a:fld id="{5D519DED-9897-4A09-A7D1-8FE5F0C59112}" type="datetimeFigureOut">
              <a:rPr lang="it-IT" smtClean="0"/>
              <a:pPr/>
              <a:t>21/03/2025</a:t>
            </a:fld>
            <a:endParaRPr lang="it-IT"/>
          </a:p>
        </p:txBody>
      </p:sp>
      <p:sp>
        <p:nvSpPr>
          <p:cNvPr id="6" name="Segnaposto piè di pagina 5">
            <a:extLst>
              <a:ext uri="{FF2B5EF4-FFF2-40B4-BE49-F238E27FC236}">
                <a16:creationId xmlns:a16="http://schemas.microsoft.com/office/drawing/2014/main" id="{5BC59E2F-BCBF-4BFC-AE44-F95C6252385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9C30B59-61AF-4335-8997-33027622B180}"/>
              </a:ext>
            </a:extLst>
          </p:cNvPr>
          <p:cNvSpPr>
            <a:spLocks noGrp="1"/>
          </p:cNvSpPr>
          <p:nvPr>
            <p:ph type="sldNum" sz="quarter" idx="12"/>
          </p:nvPr>
        </p:nvSpPr>
        <p:spPr/>
        <p:txBody>
          <a:bodyPr/>
          <a:lstStyle/>
          <a:p>
            <a:fld id="{7545CC12-6012-4BC9-B4A1-F0ECB8C8AAD2}" type="slidenum">
              <a:rPr lang="it-IT" smtClean="0"/>
              <a:pPr/>
              <a:t>‹N›</a:t>
            </a:fld>
            <a:endParaRPr lang="it-IT"/>
          </a:p>
        </p:txBody>
      </p:sp>
    </p:spTree>
    <p:extLst>
      <p:ext uri="{BB962C8B-B14F-4D97-AF65-F5344CB8AC3E}">
        <p14:creationId xmlns:p14="http://schemas.microsoft.com/office/powerpoint/2010/main" val="1784187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554285F-FB45-4ADC-BBCA-82B96C7CD858}"/>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11A415-6F71-41A5-88EA-84EC135CABA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BDFF6907-5469-436A-97B2-AA22817CAADF}"/>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7555A353-E8C6-4734-8602-88A22E8425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B6F95741-A646-4495-9196-2DD7A31E1E3D}"/>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0441823B-39BB-4DD8-90FA-90BBBE5249EE}"/>
              </a:ext>
            </a:extLst>
          </p:cNvPr>
          <p:cNvSpPr>
            <a:spLocks noGrp="1"/>
          </p:cNvSpPr>
          <p:nvPr>
            <p:ph type="dt" sz="half" idx="10"/>
          </p:nvPr>
        </p:nvSpPr>
        <p:spPr/>
        <p:txBody>
          <a:bodyPr/>
          <a:lstStyle/>
          <a:p>
            <a:fld id="{5D519DED-9897-4A09-A7D1-8FE5F0C59112}" type="datetimeFigureOut">
              <a:rPr lang="it-IT" smtClean="0"/>
              <a:pPr/>
              <a:t>21/03/2025</a:t>
            </a:fld>
            <a:endParaRPr lang="it-IT"/>
          </a:p>
        </p:txBody>
      </p:sp>
      <p:sp>
        <p:nvSpPr>
          <p:cNvPr id="8" name="Segnaposto piè di pagina 7">
            <a:extLst>
              <a:ext uri="{FF2B5EF4-FFF2-40B4-BE49-F238E27FC236}">
                <a16:creationId xmlns:a16="http://schemas.microsoft.com/office/drawing/2014/main" id="{8265F97C-6195-43CA-A608-0BEB525532F8}"/>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05E02BA0-F675-4A9A-AC9C-5139F15494FB}"/>
              </a:ext>
            </a:extLst>
          </p:cNvPr>
          <p:cNvSpPr>
            <a:spLocks noGrp="1"/>
          </p:cNvSpPr>
          <p:nvPr>
            <p:ph type="sldNum" sz="quarter" idx="12"/>
          </p:nvPr>
        </p:nvSpPr>
        <p:spPr/>
        <p:txBody>
          <a:bodyPr/>
          <a:lstStyle/>
          <a:p>
            <a:fld id="{7545CC12-6012-4BC9-B4A1-F0ECB8C8AAD2}" type="slidenum">
              <a:rPr lang="it-IT" smtClean="0"/>
              <a:pPr/>
              <a:t>‹N›</a:t>
            </a:fld>
            <a:endParaRPr lang="it-IT"/>
          </a:p>
        </p:txBody>
      </p:sp>
    </p:spTree>
    <p:extLst>
      <p:ext uri="{BB962C8B-B14F-4D97-AF65-F5344CB8AC3E}">
        <p14:creationId xmlns:p14="http://schemas.microsoft.com/office/powerpoint/2010/main" val="1063683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950F76-E59D-4CED-9AA8-16ECFB5358F5}"/>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44601BA2-295F-4F12-8F0F-C65C0CBB607D}"/>
              </a:ext>
            </a:extLst>
          </p:cNvPr>
          <p:cNvSpPr>
            <a:spLocks noGrp="1"/>
          </p:cNvSpPr>
          <p:nvPr>
            <p:ph type="dt" sz="half" idx="10"/>
          </p:nvPr>
        </p:nvSpPr>
        <p:spPr/>
        <p:txBody>
          <a:bodyPr/>
          <a:lstStyle/>
          <a:p>
            <a:fld id="{5D519DED-9897-4A09-A7D1-8FE5F0C59112}" type="datetimeFigureOut">
              <a:rPr lang="it-IT" smtClean="0"/>
              <a:pPr/>
              <a:t>21/03/2025</a:t>
            </a:fld>
            <a:endParaRPr lang="it-IT"/>
          </a:p>
        </p:txBody>
      </p:sp>
      <p:sp>
        <p:nvSpPr>
          <p:cNvPr id="4" name="Segnaposto piè di pagina 3">
            <a:extLst>
              <a:ext uri="{FF2B5EF4-FFF2-40B4-BE49-F238E27FC236}">
                <a16:creationId xmlns:a16="http://schemas.microsoft.com/office/drawing/2014/main" id="{4279B0CC-4F96-4D2C-A51B-ABB25E03DE97}"/>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A4725263-A589-4F5E-B8F7-95B005ADCF54}"/>
              </a:ext>
            </a:extLst>
          </p:cNvPr>
          <p:cNvSpPr>
            <a:spLocks noGrp="1"/>
          </p:cNvSpPr>
          <p:nvPr>
            <p:ph type="sldNum" sz="quarter" idx="12"/>
          </p:nvPr>
        </p:nvSpPr>
        <p:spPr/>
        <p:txBody>
          <a:bodyPr/>
          <a:lstStyle/>
          <a:p>
            <a:fld id="{7545CC12-6012-4BC9-B4A1-F0ECB8C8AAD2}" type="slidenum">
              <a:rPr lang="it-IT" smtClean="0"/>
              <a:pPr/>
              <a:t>‹N›</a:t>
            </a:fld>
            <a:endParaRPr lang="it-IT"/>
          </a:p>
        </p:txBody>
      </p:sp>
    </p:spTree>
    <p:extLst>
      <p:ext uri="{BB962C8B-B14F-4D97-AF65-F5344CB8AC3E}">
        <p14:creationId xmlns:p14="http://schemas.microsoft.com/office/powerpoint/2010/main" val="2378510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89E43ECF-3755-4286-BB29-E88811AE4B43}"/>
              </a:ext>
            </a:extLst>
          </p:cNvPr>
          <p:cNvSpPr>
            <a:spLocks noGrp="1"/>
          </p:cNvSpPr>
          <p:nvPr>
            <p:ph type="dt" sz="half" idx="10"/>
          </p:nvPr>
        </p:nvSpPr>
        <p:spPr/>
        <p:txBody>
          <a:bodyPr/>
          <a:lstStyle/>
          <a:p>
            <a:fld id="{5D519DED-9897-4A09-A7D1-8FE5F0C59112}" type="datetimeFigureOut">
              <a:rPr lang="it-IT" smtClean="0"/>
              <a:pPr/>
              <a:t>21/03/2025</a:t>
            </a:fld>
            <a:endParaRPr lang="it-IT"/>
          </a:p>
        </p:txBody>
      </p:sp>
      <p:sp>
        <p:nvSpPr>
          <p:cNvPr id="3" name="Segnaposto piè di pagina 2">
            <a:extLst>
              <a:ext uri="{FF2B5EF4-FFF2-40B4-BE49-F238E27FC236}">
                <a16:creationId xmlns:a16="http://schemas.microsoft.com/office/drawing/2014/main" id="{E4AA073E-6E97-47CE-9F12-C09CA08DFA7F}"/>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84E75CE-6F39-4076-90A8-05CF470C78B0}"/>
              </a:ext>
            </a:extLst>
          </p:cNvPr>
          <p:cNvSpPr>
            <a:spLocks noGrp="1"/>
          </p:cNvSpPr>
          <p:nvPr>
            <p:ph type="sldNum" sz="quarter" idx="12"/>
          </p:nvPr>
        </p:nvSpPr>
        <p:spPr/>
        <p:txBody>
          <a:bodyPr/>
          <a:lstStyle/>
          <a:p>
            <a:fld id="{7545CC12-6012-4BC9-B4A1-F0ECB8C8AAD2}" type="slidenum">
              <a:rPr lang="it-IT" smtClean="0"/>
              <a:pPr/>
              <a:t>‹N›</a:t>
            </a:fld>
            <a:endParaRPr lang="it-IT"/>
          </a:p>
        </p:txBody>
      </p:sp>
    </p:spTree>
    <p:extLst>
      <p:ext uri="{BB962C8B-B14F-4D97-AF65-F5344CB8AC3E}">
        <p14:creationId xmlns:p14="http://schemas.microsoft.com/office/powerpoint/2010/main" val="2606820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A40C2ED-19A7-4384-95AA-E7453953CFCA}"/>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907A8826-7ED8-4245-9410-B4D14C0E45D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31817791-2929-48BE-B469-1710CE486A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6D674A50-163F-4541-9780-694E980F36E4}"/>
              </a:ext>
            </a:extLst>
          </p:cNvPr>
          <p:cNvSpPr>
            <a:spLocks noGrp="1"/>
          </p:cNvSpPr>
          <p:nvPr>
            <p:ph type="dt" sz="half" idx="10"/>
          </p:nvPr>
        </p:nvSpPr>
        <p:spPr/>
        <p:txBody>
          <a:bodyPr/>
          <a:lstStyle/>
          <a:p>
            <a:fld id="{5D519DED-9897-4A09-A7D1-8FE5F0C59112}" type="datetimeFigureOut">
              <a:rPr lang="it-IT" smtClean="0"/>
              <a:pPr/>
              <a:t>21/03/2025</a:t>
            </a:fld>
            <a:endParaRPr lang="it-IT"/>
          </a:p>
        </p:txBody>
      </p:sp>
      <p:sp>
        <p:nvSpPr>
          <p:cNvPr id="6" name="Segnaposto piè di pagina 5">
            <a:extLst>
              <a:ext uri="{FF2B5EF4-FFF2-40B4-BE49-F238E27FC236}">
                <a16:creationId xmlns:a16="http://schemas.microsoft.com/office/drawing/2014/main" id="{FBEAB1DC-D14F-4BF3-969A-00E121A42E9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889A823-8DCF-4E5E-9070-AF0B27666659}"/>
              </a:ext>
            </a:extLst>
          </p:cNvPr>
          <p:cNvSpPr>
            <a:spLocks noGrp="1"/>
          </p:cNvSpPr>
          <p:nvPr>
            <p:ph type="sldNum" sz="quarter" idx="12"/>
          </p:nvPr>
        </p:nvSpPr>
        <p:spPr/>
        <p:txBody>
          <a:bodyPr/>
          <a:lstStyle/>
          <a:p>
            <a:fld id="{7545CC12-6012-4BC9-B4A1-F0ECB8C8AAD2}" type="slidenum">
              <a:rPr lang="it-IT" smtClean="0"/>
              <a:pPr/>
              <a:t>‹N›</a:t>
            </a:fld>
            <a:endParaRPr lang="it-IT"/>
          </a:p>
        </p:txBody>
      </p:sp>
    </p:spTree>
    <p:extLst>
      <p:ext uri="{BB962C8B-B14F-4D97-AF65-F5344CB8AC3E}">
        <p14:creationId xmlns:p14="http://schemas.microsoft.com/office/powerpoint/2010/main" val="185111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22BCC0-917C-485A-9963-1796E4212434}"/>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7C491D7C-8298-46C6-8B11-113822BE82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E439F043-CC4D-42F5-906E-0EF197C717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E8304363-12A7-430C-B4EA-A75AA9F1B7B4}"/>
              </a:ext>
            </a:extLst>
          </p:cNvPr>
          <p:cNvSpPr>
            <a:spLocks noGrp="1"/>
          </p:cNvSpPr>
          <p:nvPr>
            <p:ph type="dt" sz="half" idx="10"/>
          </p:nvPr>
        </p:nvSpPr>
        <p:spPr/>
        <p:txBody>
          <a:bodyPr/>
          <a:lstStyle/>
          <a:p>
            <a:fld id="{5D519DED-9897-4A09-A7D1-8FE5F0C59112}" type="datetimeFigureOut">
              <a:rPr lang="it-IT" smtClean="0"/>
              <a:pPr/>
              <a:t>21/03/2025</a:t>
            </a:fld>
            <a:endParaRPr lang="it-IT"/>
          </a:p>
        </p:txBody>
      </p:sp>
      <p:sp>
        <p:nvSpPr>
          <p:cNvPr id="6" name="Segnaposto piè di pagina 5">
            <a:extLst>
              <a:ext uri="{FF2B5EF4-FFF2-40B4-BE49-F238E27FC236}">
                <a16:creationId xmlns:a16="http://schemas.microsoft.com/office/drawing/2014/main" id="{68406C30-B311-47A6-ACE6-2974596EFE2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D6785FB-13FA-4E81-8615-03AC7102770E}"/>
              </a:ext>
            </a:extLst>
          </p:cNvPr>
          <p:cNvSpPr>
            <a:spLocks noGrp="1"/>
          </p:cNvSpPr>
          <p:nvPr>
            <p:ph type="sldNum" sz="quarter" idx="12"/>
          </p:nvPr>
        </p:nvSpPr>
        <p:spPr/>
        <p:txBody>
          <a:bodyPr/>
          <a:lstStyle/>
          <a:p>
            <a:fld id="{7545CC12-6012-4BC9-B4A1-F0ECB8C8AAD2}" type="slidenum">
              <a:rPr lang="it-IT" smtClean="0"/>
              <a:pPr/>
              <a:t>‹N›</a:t>
            </a:fld>
            <a:endParaRPr lang="it-IT"/>
          </a:p>
        </p:txBody>
      </p:sp>
    </p:spTree>
    <p:extLst>
      <p:ext uri="{BB962C8B-B14F-4D97-AF65-F5344CB8AC3E}">
        <p14:creationId xmlns:p14="http://schemas.microsoft.com/office/powerpoint/2010/main" val="3581247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A63D9FC6-0A30-4E84-B71B-A85108D5DC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0B1202D8-9AE9-47F3-A687-70CAD53FD11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8399C59-0844-40DD-B8CC-5A761C9BE2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519DED-9897-4A09-A7D1-8FE5F0C59112}" type="datetimeFigureOut">
              <a:rPr lang="it-IT" smtClean="0"/>
              <a:pPr/>
              <a:t>21/03/2025</a:t>
            </a:fld>
            <a:endParaRPr lang="it-IT"/>
          </a:p>
        </p:txBody>
      </p:sp>
      <p:sp>
        <p:nvSpPr>
          <p:cNvPr id="5" name="Segnaposto piè di pagina 4">
            <a:extLst>
              <a:ext uri="{FF2B5EF4-FFF2-40B4-BE49-F238E27FC236}">
                <a16:creationId xmlns:a16="http://schemas.microsoft.com/office/drawing/2014/main" id="{2C99A17C-9A37-4FA8-A715-AF8BA00B38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7B2093FF-2844-49C0-8985-6DC42EF71C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45CC12-6012-4BC9-B4A1-F0ECB8C8AAD2}" type="slidenum">
              <a:rPr lang="it-IT" smtClean="0"/>
              <a:pPr/>
              <a:t>‹N›</a:t>
            </a:fld>
            <a:endParaRPr lang="it-IT"/>
          </a:p>
        </p:txBody>
      </p:sp>
    </p:spTree>
    <p:extLst>
      <p:ext uri="{BB962C8B-B14F-4D97-AF65-F5344CB8AC3E}">
        <p14:creationId xmlns:p14="http://schemas.microsoft.com/office/powerpoint/2010/main" val="27367639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hemeOverride" Target="../theme/themeOverride3.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4.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hemeOverride" Target="../theme/themeOverride5.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hemeOverride" Target="../theme/themeOverride6.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hemeOverride" Target="../theme/themeOverride7.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hemeOverride" Target="../theme/themeOverride8.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89000"/>
              </a:schemeClr>
            </a:gs>
            <a:gs pos="51000">
              <a:srgbClr val="00335A"/>
            </a:gs>
            <a:gs pos="69000">
              <a:srgbClr val="00335A"/>
            </a:gs>
            <a:gs pos="97000">
              <a:srgbClr val="00335A"/>
            </a:gs>
          </a:gsLst>
          <a:path path="circle">
            <a:fillToRect l="100000" t="100000"/>
          </a:path>
        </a:gradFill>
        <a:effectLst/>
      </p:bgPr>
    </p:bg>
    <p:spTree>
      <p:nvGrpSpPr>
        <p:cNvPr id="1" name=""/>
        <p:cNvGrpSpPr/>
        <p:nvPr/>
      </p:nvGrpSpPr>
      <p:grpSpPr>
        <a:xfrm>
          <a:off x="0" y="0"/>
          <a:ext cx="0" cy="0"/>
          <a:chOff x="0" y="0"/>
          <a:chExt cx="0" cy="0"/>
        </a:xfrm>
      </p:grpSpPr>
      <p:sp>
        <p:nvSpPr>
          <p:cNvPr id="9" name="Rettangolo con angoli in alto arrotondati 23">
            <a:extLst>
              <a:ext uri="{FF2B5EF4-FFF2-40B4-BE49-F238E27FC236}">
                <a16:creationId xmlns:a16="http://schemas.microsoft.com/office/drawing/2014/main" id="{F9587412-4A3B-9D53-C6D2-5DF4A33BB5ED}"/>
              </a:ext>
            </a:extLst>
          </p:cNvPr>
          <p:cNvSpPr/>
          <p:nvPr/>
        </p:nvSpPr>
        <p:spPr>
          <a:xfrm rot="5400000">
            <a:off x="2230408" y="-2029775"/>
            <a:ext cx="435040" cy="4895852"/>
          </a:xfrm>
          <a:prstGeom prst="round2SameRect">
            <a:avLst>
              <a:gd name="adj1" fmla="val 13874"/>
              <a:gd name="adj2" fmla="val 0"/>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5" name="Figura a mano libera: forma 4">
            <a:extLst>
              <a:ext uri="{FF2B5EF4-FFF2-40B4-BE49-F238E27FC236}">
                <a16:creationId xmlns:a16="http://schemas.microsoft.com/office/drawing/2014/main" id="{60820D98-2C66-6C0A-AB33-2405F08DE422}"/>
              </a:ext>
            </a:extLst>
          </p:cNvPr>
          <p:cNvSpPr/>
          <p:nvPr/>
        </p:nvSpPr>
        <p:spPr>
          <a:xfrm>
            <a:off x="0" y="832607"/>
            <a:ext cx="12192000" cy="6025393"/>
          </a:xfrm>
          <a:custGeom>
            <a:avLst/>
            <a:gdLst>
              <a:gd name="connsiteX0" fmla="*/ 6882949 w 12192000"/>
              <a:gd name="connsiteY0" fmla="*/ 981 h 6128121"/>
              <a:gd name="connsiteX1" fmla="*/ 11774273 w 12192000"/>
              <a:gd name="connsiteY1" fmla="*/ 1546490 h 6128121"/>
              <a:gd name="connsiteX2" fmla="*/ 12107227 w 12192000"/>
              <a:gd name="connsiteY2" fmla="*/ 1800607 h 6128121"/>
              <a:gd name="connsiteX3" fmla="*/ 12192000 w 12192000"/>
              <a:gd name="connsiteY3" fmla="*/ 1872377 h 6128121"/>
              <a:gd name="connsiteX4" fmla="*/ 12192000 w 12192000"/>
              <a:gd name="connsiteY4" fmla="*/ 6128121 h 6128121"/>
              <a:gd name="connsiteX5" fmla="*/ 0 w 12192000"/>
              <a:gd name="connsiteY5" fmla="*/ 6128121 h 6128121"/>
              <a:gd name="connsiteX6" fmla="*/ 0 w 12192000"/>
              <a:gd name="connsiteY6" fmla="*/ 3934806 h 6128121"/>
              <a:gd name="connsiteX7" fmla="*/ 411939 w 12192000"/>
              <a:gd name="connsiteY7" fmla="*/ 3365800 h 6128121"/>
              <a:gd name="connsiteX8" fmla="*/ 6882949 w 12192000"/>
              <a:gd name="connsiteY8" fmla="*/ 981 h 6128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6128121">
                <a:moveTo>
                  <a:pt x="6882949" y="981"/>
                </a:moveTo>
                <a:cubicBezTo>
                  <a:pt x="8577940" y="-25291"/>
                  <a:pt x="10295519" y="475927"/>
                  <a:pt x="11774273" y="1546490"/>
                </a:cubicBezTo>
                <a:cubicBezTo>
                  <a:pt x="11888023" y="1628841"/>
                  <a:pt x="11999014" y="1713587"/>
                  <a:pt x="12107227" y="1800607"/>
                </a:cubicBezTo>
                <a:lnTo>
                  <a:pt x="12192000" y="1872377"/>
                </a:lnTo>
                <a:lnTo>
                  <a:pt x="12192000" y="6128121"/>
                </a:lnTo>
                <a:lnTo>
                  <a:pt x="0" y="6128121"/>
                </a:lnTo>
                <a:lnTo>
                  <a:pt x="0" y="3934806"/>
                </a:lnTo>
                <a:lnTo>
                  <a:pt x="411939" y="3365800"/>
                </a:lnTo>
                <a:cubicBezTo>
                  <a:pt x="1976609" y="1204544"/>
                  <a:pt x="4405654" y="39379"/>
                  <a:pt x="6882949" y="981"/>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it-IT"/>
          </a:p>
        </p:txBody>
      </p:sp>
      <p:sp>
        <p:nvSpPr>
          <p:cNvPr id="3" name="CasellaDiTesto 2">
            <a:extLst>
              <a:ext uri="{FF2B5EF4-FFF2-40B4-BE49-F238E27FC236}">
                <a16:creationId xmlns:a16="http://schemas.microsoft.com/office/drawing/2014/main" id="{202846F9-E111-697C-A9DB-1973945A8ED9}"/>
              </a:ext>
            </a:extLst>
          </p:cNvPr>
          <p:cNvSpPr txBox="1"/>
          <p:nvPr/>
        </p:nvSpPr>
        <p:spPr>
          <a:xfrm>
            <a:off x="2663839" y="2267845"/>
            <a:ext cx="6967646" cy="2000548"/>
          </a:xfrm>
          <a:prstGeom prst="rect">
            <a:avLst/>
          </a:prstGeom>
          <a:noFill/>
        </p:spPr>
        <p:txBody>
          <a:bodyPr wrap="square">
            <a:spAutoFit/>
          </a:bodyPr>
          <a:lstStyle/>
          <a:p>
            <a:pPr algn="ctr"/>
            <a:r>
              <a:rPr lang="it-IT" sz="2800" b="1" dirty="0">
                <a:solidFill>
                  <a:schemeClr val="accent6"/>
                </a:solidFill>
                <a:latin typeface="Titillium web" panose="00000500000000000000" pitchFamily="2" charset="0"/>
              </a:rPr>
              <a:t>Stati generali di Confprofessioni</a:t>
            </a:r>
            <a:endParaRPr lang="it-IT" sz="2800" dirty="0">
              <a:solidFill>
                <a:schemeClr val="accent6"/>
              </a:solidFill>
              <a:latin typeface="Titillium web" panose="00000500000000000000" pitchFamily="2" charset="0"/>
            </a:endParaRPr>
          </a:p>
          <a:p>
            <a:pPr algn="ctr"/>
            <a:endParaRPr lang="it-IT" dirty="0">
              <a:solidFill>
                <a:schemeClr val="accent1">
                  <a:lumMod val="50000"/>
                </a:schemeClr>
              </a:solidFill>
              <a:latin typeface="Titillium web" panose="00000500000000000000" pitchFamily="2" charset="0"/>
            </a:endParaRPr>
          </a:p>
          <a:p>
            <a:pPr algn="ctr"/>
            <a:r>
              <a:rPr lang="it-IT" sz="2400" dirty="0">
                <a:solidFill>
                  <a:schemeClr val="accent1">
                    <a:lumMod val="50000"/>
                  </a:schemeClr>
                </a:solidFill>
                <a:latin typeface="Titillium web" panose="00000500000000000000" pitchFamily="2" charset="0"/>
              </a:rPr>
              <a:t>Tavolo «Ambiente ed energia»</a:t>
            </a:r>
          </a:p>
          <a:p>
            <a:pPr algn="ctr"/>
            <a:endParaRPr lang="it-IT" dirty="0">
              <a:solidFill>
                <a:schemeClr val="accent1">
                  <a:lumMod val="50000"/>
                </a:schemeClr>
              </a:solidFill>
              <a:latin typeface="Titillium web" panose="00000500000000000000" pitchFamily="2" charset="0"/>
            </a:endParaRPr>
          </a:p>
          <a:p>
            <a:pPr algn="ctr"/>
            <a:r>
              <a:rPr lang="it-IT" dirty="0">
                <a:solidFill>
                  <a:schemeClr val="accent1">
                    <a:lumMod val="50000"/>
                  </a:schemeClr>
                </a:solidFill>
                <a:latin typeface="Titillium web" panose="00000500000000000000" pitchFamily="2" charset="0"/>
              </a:rPr>
              <a:t>Delegato Maria Pungetti – Co-delegato Roberto </a:t>
            </a:r>
            <a:r>
              <a:rPr lang="it-IT" dirty="0" err="1">
                <a:solidFill>
                  <a:schemeClr val="accent1">
                    <a:lumMod val="50000"/>
                  </a:schemeClr>
                </a:solidFill>
                <a:latin typeface="Titillium web" panose="00000500000000000000" pitchFamily="2" charset="0"/>
              </a:rPr>
              <a:t>Accossu</a:t>
            </a:r>
            <a:endParaRPr lang="it-IT" dirty="0">
              <a:solidFill>
                <a:schemeClr val="accent1">
                  <a:lumMod val="50000"/>
                </a:schemeClr>
              </a:solidFill>
              <a:latin typeface="Titillium web" panose="00000500000000000000" pitchFamily="2" charset="0"/>
            </a:endParaRPr>
          </a:p>
          <a:p>
            <a:pPr algn="ctr"/>
            <a:r>
              <a:rPr lang="it-IT" dirty="0">
                <a:solidFill>
                  <a:schemeClr val="accent1">
                    <a:lumMod val="50000"/>
                  </a:schemeClr>
                </a:solidFill>
                <a:latin typeface="Titillium web" panose="00000500000000000000" pitchFamily="2" charset="0"/>
              </a:rPr>
              <a:t>Coordinatore Mauro Iacumin</a:t>
            </a:r>
          </a:p>
        </p:txBody>
      </p:sp>
      <p:pic>
        <p:nvPicPr>
          <p:cNvPr id="1026" name="Picture 2" descr="Confprofessioni">
            <a:extLst>
              <a:ext uri="{FF2B5EF4-FFF2-40B4-BE49-F238E27FC236}">
                <a16:creationId xmlns:a16="http://schemas.microsoft.com/office/drawing/2014/main" id="{6A7B50C1-D8AF-9224-0CB4-43C616FC069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88697" y="6119956"/>
            <a:ext cx="2019945" cy="576000"/>
          </a:xfrm>
          <a:prstGeom prst="rect">
            <a:avLst/>
          </a:prstGeom>
          <a:noFill/>
          <a:extLst>
            <a:ext uri="{909E8E84-426E-40DD-AFC4-6F175D3DCCD1}">
              <a14:hiddenFill xmlns:a14="http://schemas.microsoft.com/office/drawing/2010/main">
                <a:solidFill>
                  <a:srgbClr val="FFFFFF"/>
                </a:solidFill>
              </a14:hiddenFill>
            </a:ext>
          </a:extLst>
        </p:spPr>
      </p:pic>
      <p:sp>
        <p:nvSpPr>
          <p:cNvPr id="10" name="CasellaDiTesto 9">
            <a:extLst>
              <a:ext uri="{FF2B5EF4-FFF2-40B4-BE49-F238E27FC236}">
                <a16:creationId xmlns:a16="http://schemas.microsoft.com/office/drawing/2014/main" id="{360C844A-1444-26D8-4A99-D0E24B735130}"/>
              </a:ext>
            </a:extLst>
          </p:cNvPr>
          <p:cNvSpPr txBox="1"/>
          <p:nvPr/>
        </p:nvSpPr>
        <p:spPr>
          <a:xfrm>
            <a:off x="73875" y="232681"/>
            <a:ext cx="4397165" cy="338554"/>
          </a:xfrm>
          <a:prstGeom prst="rect">
            <a:avLst/>
          </a:prstGeom>
          <a:noFill/>
        </p:spPr>
        <p:txBody>
          <a:bodyPr wrap="square" rtlCol="0">
            <a:spAutoFit/>
          </a:bodyPr>
          <a:lstStyle/>
          <a:p>
            <a:r>
              <a:rPr lang="it-IT" sz="1600" b="1" dirty="0">
                <a:solidFill>
                  <a:schemeClr val="bg1"/>
                </a:solidFill>
                <a:latin typeface="Titillium web" panose="00000500000000000000" pitchFamily="2" charset="0"/>
              </a:rPr>
              <a:t>Tavolo «Ambiente ed energia»</a:t>
            </a:r>
          </a:p>
        </p:txBody>
      </p:sp>
    </p:spTree>
    <p:extLst>
      <p:ext uri="{BB962C8B-B14F-4D97-AF65-F5344CB8AC3E}">
        <p14:creationId xmlns:p14="http://schemas.microsoft.com/office/powerpoint/2010/main" val="4293680652"/>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89000"/>
              </a:schemeClr>
            </a:gs>
            <a:gs pos="51000">
              <a:srgbClr val="00335A"/>
            </a:gs>
            <a:gs pos="69000">
              <a:srgbClr val="00335A"/>
            </a:gs>
            <a:gs pos="97000">
              <a:srgbClr val="00335A"/>
            </a:gs>
          </a:gsLst>
          <a:path path="circle">
            <a:fillToRect l="100000" t="100000"/>
          </a:path>
        </a:gradFill>
        <a:effectLst/>
      </p:bgPr>
    </p:bg>
    <p:spTree>
      <p:nvGrpSpPr>
        <p:cNvPr id="1" name=""/>
        <p:cNvGrpSpPr/>
        <p:nvPr/>
      </p:nvGrpSpPr>
      <p:grpSpPr>
        <a:xfrm>
          <a:off x="0" y="0"/>
          <a:ext cx="0" cy="0"/>
          <a:chOff x="0" y="0"/>
          <a:chExt cx="0" cy="0"/>
        </a:xfrm>
      </p:grpSpPr>
      <p:sp>
        <p:nvSpPr>
          <p:cNvPr id="9" name="Rettangolo con angoli in alto arrotondati 23">
            <a:extLst>
              <a:ext uri="{FF2B5EF4-FFF2-40B4-BE49-F238E27FC236}">
                <a16:creationId xmlns:a16="http://schemas.microsoft.com/office/drawing/2014/main" id="{F9587412-4A3B-9D53-C6D2-5DF4A33BB5ED}"/>
              </a:ext>
            </a:extLst>
          </p:cNvPr>
          <p:cNvSpPr/>
          <p:nvPr/>
        </p:nvSpPr>
        <p:spPr>
          <a:xfrm rot="5400000">
            <a:off x="2230408" y="-2029775"/>
            <a:ext cx="435040" cy="4895852"/>
          </a:xfrm>
          <a:prstGeom prst="round2SameRect">
            <a:avLst>
              <a:gd name="adj1" fmla="val 13874"/>
              <a:gd name="adj2" fmla="val 0"/>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5" name="Figura a mano libera: forma 4">
            <a:extLst>
              <a:ext uri="{FF2B5EF4-FFF2-40B4-BE49-F238E27FC236}">
                <a16:creationId xmlns:a16="http://schemas.microsoft.com/office/drawing/2014/main" id="{60820D98-2C66-6C0A-AB33-2405F08DE422}"/>
              </a:ext>
            </a:extLst>
          </p:cNvPr>
          <p:cNvSpPr/>
          <p:nvPr/>
        </p:nvSpPr>
        <p:spPr>
          <a:xfrm>
            <a:off x="0" y="832607"/>
            <a:ext cx="12192000" cy="6025393"/>
          </a:xfrm>
          <a:custGeom>
            <a:avLst/>
            <a:gdLst>
              <a:gd name="connsiteX0" fmla="*/ 6882949 w 12192000"/>
              <a:gd name="connsiteY0" fmla="*/ 981 h 6128121"/>
              <a:gd name="connsiteX1" fmla="*/ 11774273 w 12192000"/>
              <a:gd name="connsiteY1" fmla="*/ 1546490 h 6128121"/>
              <a:gd name="connsiteX2" fmla="*/ 12107227 w 12192000"/>
              <a:gd name="connsiteY2" fmla="*/ 1800607 h 6128121"/>
              <a:gd name="connsiteX3" fmla="*/ 12192000 w 12192000"/>
              <a:gd name="connsiteY3" fmla="*/ 1872377 h 6128121"/>
              <a:gd name="connsiteX4" fmla="*/ 12192000 w 12192000"/>
              <a:gd name="connsiteY4" fmla="*/ 6128121 h 6128121"/>
              <a:gd name="connsiteX5" fmla="*/ 0 w 12192000"/>
              <a:gd name="connsiteY5" fmla="*/ 6128121 h 6128121"/>
              <a:gd name="connsiteX6" fmla="*/ 0 w 12192000"/>
              <a:gd name="connsiteY6" fmla="*/ 3934806 h 6128121"/>
              <a:gd name="connsiteX7" fmla="*/ 411939 w 12192000"/>
              <a:gd name="connsiteY7" fmla="*/ 3365800 h 6128121"/>
              <a:gd name="connsiteX8" fmla="*/ 6882949 w 12192000"/>
              <a:gd name="connsiteY8" fmla="*/ 981 h 6128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6128121">
                <a:moveTo>
                  <a:pt x="6882949" y="981"/>
                </a:moveTo>
                <a:cubicBezTo>
                  <a:pt x="8577940" y="-25291"/>
                  <a:pt x="10295519" y="475927"/>
                  <a:pt x="11774273" y="1546490"/>
                </a:cubicBezTo>
                <a:cubicBezTo>
                  <a:pt x="11888023" y="1628841"/>
                  <a:pt x="11999014" y="1713587"/>
                  <a:pt x="12107227" y="1800607"/>
                </a:cubicBezTo>
                <a:lnTo>
                  <a:pt x="12192000" y="1872377"/>
                </a:lnTo>
                <a:lnTo>
                  <a:pt x="12192000" y="6128121"/>
                </a:lnTo>
                <a:lnTo>
                  <a:pt x="0" y="6128121"/>
                </a:lnTo>
                <a:lnTo>
                  <a:pt x="0" y="3934806"/>
                </a:lnTo>
                <a:lnTo>
                  <a:pt x="411939" y="3365800"/>
                </a:lnTo>
                <a:cubicBezTo>
                  <a:pt x="1976609" y="1204544"/>
                  <a:pt x="4405654" y="39379"/>
                  <a:pt x="6882949" y="981"/>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it-IT"/>
          </a:p>
        </p:txBody>
      </p:sp>
      <p:sp>
        <p:nvSpPr>
          <p:cNvPr id="3" name="CasellaDiTesto 2">
            <a:extLst>
              <a:ext uri="{FF2B5EF4-FFF2-40B4-BE49-F238E27FC236}">
                <a16:creationId xmlns:a16="http://schemas.microsoft.com/office/drawing/2014/main" id="{202846F9-E111-697C-A9DB-1973945A8ED9}"/>
              </a:ext>
            </a:extLst>
          </p:cNvPr>
          <p:cNvSpPr txBox="1"/>
          <p:nvPr/>
        </p:nvSpPr>
        <p:spPr>
          <a:xfrm>
            <a:off x="2612176" y="1946571"/>
            <a:ext cx="8780073" cy="2400657"/>
          </a:xfrm>
          <a:prstGeom prst="rect">
            <a:avLst/>
          </a:prstGeom>
          <a:noFill/>
        </p:spPr>
        <p:txBody>
          <a:bodyPr wrap="square">
            <a:spAutoFit/>
          </a:bodyPr>
          <a:lstStyle/>
          <a:p>
            <a:r>
              <a:rPr lang="it-IT" sz="2400" b="1" dirty="0">
                <a:solidFill>
                  <a:schemeClr val="accent6"/>
                </a:solidFill>
                <a:latin typeface="Titillium web" panose="00000500000000000000" pitchFamily="2" charset="0"/>
              </a:rPr>
              <a:t>Premesse</a:t>
            </a:r>
            <a:endParaRPr lang="it-IT" sz="2000" dirty="0">
              <a:solidFill>
                <a:schemeClr val="accent6"/>
              </a:solidFill>
              <a:latin typeface="Titillium web" panose="00000500000000000000" pitchFamily="2" charset="0"/>
            </a:endParaRPr>
          </a:p>
          <a:p>
            <a:pPr algn="just"/>
            <a:r>
              <a:rPr lang="it-IT" dirty="0">
                <a:solidFill>
                  <a:schemeClr val="accent1">
                    <a:lumMod val="50000"/>
                  </a:schemeClr>
                </a:solidFill>
                <a:latin typeface="Titillium web" panose="00000500000000000000" pitchFamily="2" charset="0"/>
              </a:rPr>
              <a:t>Per un’adeguata redazione di proposte ed indirizzi politici e tecnici che Confprofessioni vuole sviluppare nei prossimi anni è necessario valutare prima le problematiche che coinvolgono il sistema paese, anche in ottica di comunità europea, ed i liberi professionisti.</a:t>
            </a:r>
          </a:p>
          <a:p>
            <a:pPr algn="just"/>
            <a:r>
              <a:rPr lang="it-IT" dirty="0">
                <a:solidFill>
                  <a:schemeClr val="accent1">
                    <a:lumMod val="50000"/>
                  </a:schemeClr>
                </a:solidFill>
                <a:latin typeface="Titillium web" panose="00000500000000000000" pitchFamily="2" charset="0"/>
              </a:rPr>
              <a:t>Da queste problematiche sono state indicate diverse linee di intervento che dovrebbero consentire al libero professionista di operare al meglio nell’interesse del proprio cliente e del sistema paese, con una corretta valorizzazione del suo ruolo.</a:t>
            </a:r>
          </a:p>
        </p:txBody>
      </p:sp>
      <p:pic>
        <p:nvPicPr>
          <p:cNvPr id="1026" name="Picture 2" descr="Confprofessioni">
            <a:extLst>
              <a:ext uri="{FF2B5EF4-FFF2-40B4-BE49-F238E27FC236}">
                <a16:creationId xmlns:a16="http://schemas.microsoft.com/office/drawing/2014/main" id="{6A7B50C1-D8AF-9224-0CB4-43C616FC069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88697" y="6119956"/>
            <a:ext cx="2019945" cy="576000"/>
          </a:xfrm>
          <a:prstGeom prst="rect">
            <a:avLst/>
          </a:prstGeom>
          <a:noFill/>
          <a:extLst>
            <a:ext uri="{909E8E84-426E-40DD-AFC4-6F175D3DCCD1}">
              <a14:hiddenFill xmlns:a14="http://schemas.microsoft.com/office/drawing/2010/main">
                <a:solidFill>
                  <a:srgbClr val="FFFFFF"/>
                </a:solidFill>
              </a14:hiddenFill>
            </a:ext>
          </a:extLst>
        </p:spPr>
      </p:pic>
      <p:sp>
        <p:nvSpPr>
          <p:cNvPr id="10" name="CasellaDiTesto 9">
            <a:extLst>
              <a:ext uri="{FF2B5EF4-FFF2-40B4-BE49-F238E27FC236}">
                <a16:creationId xmlns:a16="http://schemas.microsoft.com/office/drawing/2014/main" id="{360C844A-1444-26D8-4A99-D0E24B735130}"/>
              </a:ext>
            </a:extLst>
          </p:cNvPr>
          <p:cNvSpPr txBox="1"/>
          <p:nvPr/>
        </p:nvSpPr>
        <p:spPr>
          <a:xfrm>
            <a:off x="73875" y="232681"/>
            <a:ext cx="4397165" cy="338554"/>
          </a:xfrm>
          <a:prstGeom prst="rect">
            <a:avLst/>
          </a:prstGeom>
          <a:noFill/>
        </p:spPr>
        <p:txBody>
          <a:bodyPr wrap="square" rtlCol="0">
            <a:spAutoFit/>
          </a:bodyPr>
          <a:lstStyle/>
          <a:p>
            <a:r>
              <a:rPr lang="it-IT" sz="1600" b="1" dirty="0">
                <a:solidFill>
                  <a:schemeClr val="bg1"/>
                </a:solidFill>
                <a:latin typeface="Titillium web" panose="00000500000000000000" pitchFamily="2" charset="0"/>
              </a:rPr>
              <a:t>Tavolo «Ambiente ed energia»</a:t>
            </a:r>
          </a:p>
        </p:txBody>
      </p:sp>
    </p:spTree>
    <p:extLst>
      <p:ext uri="{BB962C8B-B14F-4D97-AF65-F5344CB8AC3E}">
        <p14:creationId xmlns:p14="http://schemas.microsoft.com/office/powerpoint/2010/main" val="4293680652"/>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89000"/>
              </a:schemeClr>
            </a:gs>
            <a:gs pos="51000">
              <a:srgbClr val="00335A"/>
            </a:gs>
            <a:gs pos="69000">
              <a:srgbClr val="00335A"/>
            </a:gs>
            <a:gs pos="97000">
              <a:srgbClr val="00335A"/>
            </a:gs>
          </a:gsLst>
          <a:path path="circle">
            <a:fillToRect l="100000" t="100000"/>
          </a:path>
        </a:gradFill>
        <a:effectLst/>
      </p:bgPr>
    </p:bg>
    <p:spTree>
      <p:nvGrpSpPr>
        <p:cNvPr id="1" name="">
          <a:extLst>
            <a:ext uri="{FF2B5EF4-FFF2-40B4-BE49-F238E27FC236}">
              <a16:creationId xmlns:a16="http://schemas.microsoft.com/office/drawing/2014/main" id="{45784ED5-5764-740A-6D5C-0E8CB4B57E91}"/>
            </a:ext>
          </a:extLst>
        </p:cNvPr>
        <p:cNvGrpSpPr/>
        <p:nvPr/>
      </p:nvGrpSpPr>
      <p:grpSpPr>
        <a:xfrm>
          <a:off x="0" y="0"/>
          <a:ext cx="0" cy="0"/>
          <a:chOff x="0" y="0"/>
          <a:chExt cx="0" cy="0"/>
        </a:xfrm>
      </p:grpSpPr>
      <p:sp>
        <p:nvSpPr>
          <p:cNvPr id="9" name="Rettangolo con angoli in alto arrotondati 23">
            <a:extLst>
              <a:ext uri="{FF2B5EF4-FFF2-40B4-BE49-F238E27FC236}">
                <a16:creationId xmlns:a16="http://schemas.microsoft.com/office/drawing/2014/main" id="{5B9EAD24-D348-9E72-0221-9CDC78E2184F}"/>
              </a:ext>
            </a:extLst>
          </p:cNvPr>
          <p:cNvSpPr/>
          <p:nvPr/>
        </p:nvSpPr>
        <p:spPr>
          <a:xfrm rot="5400000">
            <a:off x="2230408" y="-2029775"/>
            <a:ext cx="435040" cy="4895852"/>
          </a:xfrm>
          <a:prstGeom prst="round2SameRect">
            <a:avLst>
              <a:gd name="adj1" fmla="val 13874"/>
              <a:gd name="adj2" fmla="val 0"/>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5" name="Figura a mano libera: forma 4">
            <a:extLst>
              <a:ext uri="{FF2B5EF4-FFF2-40B4-BE49-F238E27FC236}">
                <a16:creationId xmlns:a16="http://schemas.microsoft.com/office/drawing/2014/main" id="{D295724F-4CF8-0D6B-4891-47E13BE69EEE}"/>
              </a:ext>
            </a:extLst>
          </p:cNvPr>
          <p:cNvSpPr/>
          <p:nvPr/>
        </p:nvSpPr>
        <p:spPr>
          <a:xfrm>
            <a:off x="0" y="832607"/>
            <a:ext cx="12192000" cy="6025393"/>
          </a:xfrm>
          <a:custGeom>
            <a:avLst/>
            <a:gdLst>
              <a:gd name="connsiteX0" fmla="*/ 6882949 w 12192000"/>
              <a:gd name="connsiteY0" fmla="*/ 981 h 6128121"/>
              <a:gd name="connsiteX1" fmla="*/ 11774273 w 12192000"/>
              <a:gd name="connsiteY1" fmla="*/ 1546490 h 6128121"/>
              <a:gd name="connsiteX2" fmla="*/ 12107227 w 12192000"/>
              <a:gd name="connsiteY2" fmla="*/ 1800607 h 6128121"/>
              <a:gd name="connsiteX3" fmla="*/ 12192000 w 12192000"/>
              <a:gd name="connsiteY3" fmla="*/ 1872377 h 6128121"/>
              <a:gd name="connsiteX4" fmla="*/ 12192000 w 12192000"/>
              <a:gd name="connsiteY4" fmla="*/ 6128121 h 6128121"/>
              <a:gd name="connsiteX5" fmla="*/ 0 w 12192000"/>
              <a:gd name="connsiteY5" fmla="*/ 6128121 h 6128121"/>
              <a:gd name="connsiteX6" fmla="*/ 0 w 12192000"/>
              <a:gd name="connsiteY6" fmla="*/ 3934806 h 6128121"/>
              <a:gd name="connsiteX7" fmla="*/ 411939 w 12192000"/>
              <a:gd name="connsiteY7" fmla="*/ 3365800 h 6128121"/>
              <a:gd name="connsiteX8" fmla="*/ 6882949 w 12192000"/>
              <a:gd name="connsiteY8" fmla="*/ 981 h 6128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6128121">
                <a:moveTo>
                  <a:pt x="6882949" y="981"/>
                </a:moveTo>
                <a:cubicBezTo>
                  <a:pt x="8577940" y="-25291"/>
                  <a:pt x="10295519" y="475927"/>
                  <a:pt x="11774273" y="1546490"/>
                </a:cubicBezTo>
                <a:cubicBezTo>
                  <a:pt x="11888023" y="1628841"/>
                  <a:pt x="11999014" y="1713587"/>
                  <a:pt x="12107227" y="1800607"/>
                </a:cubicBezTo>
                <a:lnTo>
                  <a:pt x="12192000" y="1872377"/>
                </a:lnTo>
                <a:lnTo>
                  <a:pt x="12192000" y="6128121"/>
                </a:lnTo>
                <a:lnTo>
                  <a:pt x="0" y="6128121"/>
                </a:lnTo>
                <a:lnTo>
                  <a:pt x="0" y="3934806"/>
                </a:lnTo>
                <a:lnTo>
                  <a:pt x="411939" y="3365800"/>
                </a:lnTo>
                <a:cubicBezTo>
                  <a:pt x="1976609" y="1204544"/>
                  <a:pt x="4405654" y="39379"/>
                  <a:pt x="6882949" y="981"/>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it-IT"/>
          </a:p>
        </p:txBody>
      </p:sp>
      <p:sp>
        <p:nvSpPr>
          <p:cNvPr id="3" name="CasellaDiTesto 2">
            <a:extLst>
              <a:ext uri="{FF2B5EF4-FFF2-40B4-BE49-F238E27FC236}">
                <a16:creationId xmlns:a16="http://schemas.microsoft.com/office/drawing/2014/main" id="{58445C05-F32C-10F7-506A-171D747ECAB1}"/>
              </a:ext>
            </a:extLst>
          </p:cNvPr>
          <p:cNvSpPr txBox="1"/>
          <p:nvPr/>
        </p:nvSpPr>
        <p:spPr>
          <a:xfrm>
            <a:off x="2612176" y="1946571"/>
            <a:ext cx="8851380" cy="4062651"/>
          </a:xfrm>
          <a:prstGeom prst="rect">
            <a:avLst/>
          </a:prstGeom>
          <a:noFill/>
        </p:spPr>
        <p:txBody>
          <a:bodyPr wrap="square">
            <a:spAutoFit/>
          </a:bodyPr>
          <a:lstStyle/>
          <a:p>
            <a:r>
              <a:rPr lang="it-IT" sz="2400" b="1" dirty="0">
                <a:solidFill>
                  <a:schemeClr val="accent6"/>
                </a:solidFill>
                <a:latin typeface="Titillium web" panose="00000500000000000000" pitchFamily="2" charset="0"/>
              </a:rPr>
              <a:t>Problematiche presenti</a:t>
            </a:r>
            <a:endParaRPr lang="it-IT" sz="2000" dirty="0">
              <a:solidFill>
                <a:schemeClr val="accent6"/>
              </a:solidFill>
              <a:latin typeface="Titillium web" panose="00000500000000000000" pitchFamily="2" charset="0"/>
            </a:endParaRPr>
          </a:p>
          <a:p>
            <a:pPr marL="285750" indent="-285750">
              <a:buFont typeface="Arial" panose="020B0604020202020204" pitchFamily="34" charset="0"/>
              <a:buChar char="•"/>
            </a:pPr>
            <a:r>
              <a:rPr lang="it-IT" dirty="0">
                <a:solidFill>
                  <a:schemeClr val="accent1">
                    <a:lumMod val="50000"/>
                  </a:schemeClr>
                </a:solidFill>
                <a:latin typeface="Titillium web" panose="00000500000000000000" pitchFamily="2" charset="0"/>
              </a:rPr>
              <a:t>Ridotta valorizzazione del libero professionista</a:t>
            </a:r>
          </a:p>
          <a:p>
            <a:pPr marL="285750" indent="-285750">
              <a:buFont typeface="Arial" panose="020B0604020202020204" pitchFamily="34" charset="0"/>
              <a:buChar char="•"/>
            </a:pPr>
            <a:r>
              <a:rPr lang="it-IT" dirty="0">
                <a:solidFill>
                  <a:schemeClr val="accent1">
                    <a:lumMod val="50000"/>
                  </a:schemeClr>
                </a:solidFill>
                <a:latin typeface="Titillium web" panose="00000500000000000000" pitchFamily="2" charset="0"/>
              </a:rPr>
              <a:t>Pubblica amministrazione non adeguata (numero e formazione dei dipendenti)</a:t>
            </a:r>
          </a:p>
          <a:p>
            <a:pPr marL="285750" indent="-285750">
              <a:buFont typeface="Arial" panose="020B0604020202020204" pitchFamily="34" charset="0"/>
              <a:buChar char="•"/>
            </a:pPr>
            <a:r>
              <a:rPr lang="it-IT" dirty="0">
                <a:solidFill>
                  <a:schemeClr val="accent1">
                    <a:lumMod val="50000"/>
                  </a:schemeClr>
                </a:solidFill>
                <a:latin typeface="Titillium web" panose="00000500000000000000" pitchFamily="2" charset="0"/>
              </a:rPr>
              <a:t>Mancanza di conoscenza del patrimonio edilizio e delle caratteristiche dell’ambiente</a:t>
            </a:r>
          </a:p>
          <a:p>
            <a:pPr marL="285750" indent="-285750">
              <a:buFont typeface="Arial" panose="020B0604020202020204" pitchFamily="34" charset="0"/>
              <a:buChar char="•"/>
            </a:pPr>
            <a:r>
              <a:rPr lang="it-IT" dirty="0">
                <a:solidFill>
                  <a:schemeClr val="accent1">
                    <a:lumMod val="50000"/>
                  </a:schemeClr>
                </a:solidFill>
                <a:latin typeface="Titillium web" panose="00000500000000000000" pitchFamily="2" charset="0"/>
              </a:rPr>
              <a:t>Mancanza della conoscenza dei fabbisogni energetici attuali e futuri</a:t>
            </a:r>
          </a:p>
          <a:p>
            <a:pPr marL="285750" indent="-285750">
              <a:buFont typeface="Arial" panose="020B0604020202020204" pitchFamily="34" charset="0"/>
              <a:buChar char="•"/>
            </a:pPr>
            <a:r>
              <a:rPr lang="it-IT" dirty="0">
                <a:solidFill>
                  <a:schemeClr val="accent1">
                    <a:lumMod val="50000"/>
                  </a:schemeClr>
                </a:solidFill>
                <a:latin typeface="Titillium web" panose="00000500000000000000" pitchFamily="2" charset="0"/>
              </a:rPr>
              <a:t>Mancanza di dati completi sulle fonti energetiche rinnovabili (FER) attive</a:t>
            </a:r>
          </a:p>
          <a:p>
            <a:pPr marL="285750" indent="-285750">
              <a:buFont typeface="Arial" panose="020B0604020202020204" pitchFamily="34" charset="0"/>
              <a:buChar char="•"/>
            </a:pPr>
            <a:r>
              <a:rPr lang="it-IT" dirty="0">
                <a:solidFill>
                  <a:schemeClr val="accent1">
                    <a:lumMod val="50000"/>
                  </a:schemeClr>
                </a:solidFill>
                <a:latin typeface="Titillium web" panose="00000500000000000000" pitchFamily="2" charset="0"/>
              </a:rPr>
              <a:t>Mancanza di programmazione di medio-lungo periodo in ambito edilizio ed ambientale</a:t>
            </a:r>
          </a:p>
          <a:p>
            <a:pPr marL="285750" indent="-285750">
              <a:buFont typeface="Arial" panose="020B0604020202020204" pitchFamily="34" charset="0"/>
              <a:buChar char="•"/>
            </a:pPr>
            <a:r>
              <a:rPr lang="it-IT" dirty="0">
                <a:solidFill>
                  <a:schemeClr val="accent1">
                    <a:lumMod val="50000"/>
                  </a:schemeClr>
                </a:solidFill>
                <a:latin typeface="Titillium web" panose="00000500000000000000" pitchFamily="2" charset="0"/>
              </a:rPr>
              <a:t>Legislazione complessa e farraginosa (spesso antiquata)</a:t>
            </a:r>
          </a:p>
          <a:p>
            <a:pPr marL="285750" indent="-285750">
              <a:buFont typeface="Arial" panose="020B0604020202020204" pitchFamily="34" charset="0"/>
              <a:buChar char="•"/>
            </a:pPr>
            <a:r>
              <a:rPr lang="it-IT" dirty="0">
                <a:solidFill>
                  <a:schemeClr val="accent1">
                    <a:lumMod val="50000"/>
                  </a:schemeClr>
                </a:solidFill>
                <a:latin typeface="Titillium web" panose="00000500000000000000" pitchFamily="2" charset="0"/>
              </a:rPr>
              <a:t>Mancanza di visione d’insieme dell’ambiente costruito (infrastrutture e edilizia)</a:t>
            </a:r>
          </a:p>
          <a:p>
            <a:pPr marL="285750" indent="-285750">
              <a:buFont typeface="Arial" panose="020B0604020202020204" pitchFamily="34" charset="0"/>
              <a:buChar char="•"/>
            </a:pPr>
            <a:r>
              <a:rPr lang="it-IT" dirty="0">
                <a:solidFill>
                  <a:schemeClr val="accent1">
                    <a:lumMod val="50000"/>
                  </a:schemeClr>
                </a:solidFill>
                <a:latin typeface="Titillium web" panose="00000500000000000000" pitchFamily="2" charset="0"/>
              </a:rPr>
              <a:t>Recepimento della direttiva europea «Case green», entro maggio 2026</a:t>
            </a:r>
          </a:p>
          <a:p>
            <a:pPr marL="285750" indent="-285750">
              <a:buFont typeface="Arial" panose="020B0604020202020204" pitchFamily="34" charset="0"/>
              <a:buChar char="•"/>
            </a:pPr>
            <a:r>
              <a:rPr lang="it-IT" dirty="0">
                <a:solidFill>
                  <a:schemeClr val="accent1">
                    <a:lumMod val="50000"/>
                  </a:schemeClr>
                </a:solidFill>
                <a:latin typeface="Titillium web" panose="00000500000000000000" pitchFamily="2" charset="0"/>
              </a:rPr>
              <a:t>Mancanza riconoscimento economico per ruoli affidati dalla P.A. al libero professionista</a:t>
            </a:r>
          </a:p>
          <a:p>
            <a:pPr marL="285750" indent="-285750">
              <a:buFont typeface="Arial" panose="020B0604020202020204" pitchFamily="34" charset="0"/>
              <a:buChar char="•"/>
            </a:pPr>
            <a:r>
              <a:rPr lang="it-IT" dirty="0">
                <a:solidFill>
                  <a:schemeClr val="accent1">
                    <a:lumMod val="50000"/>
                  </a:schemeClr>
                </a:solidFill>
                <a:latin typeface="Titillium web" panose="00000500000000000000" pitchFamily="2" charset="0"/>
              </a:rPr>
              <a:t>Ridotto confronto tra liberi professionisti e governo nazionale e locale</a:t>
            </a:r>
          </a:p>
          <a:p>
            <a:pPr marL="285750" indent="-285750">
              <a:buFont typeface="Arial" panose="020B0604020202020204" pitchFamily="34" charset="0"/>
              <a:buChar char="•"/>
            </a:pPr>
            <a:r>
              <a:rPr lang="it-IT" dirty="0">
                <a:latin typeface="Titillium web" panose="00000500000000000000" pitchFamily="2" charset="0"/>
              </a:rPr>
              <a:t>Responsabilità in solido tra professionisti e imprese</a:t>
            </a:r>
          </a:p>
          <a:p>
            <a:pPr marL="285750" indent="-285750">
              <a:buFont typeface="Arial" panose="020B0604020202020204" pitchFamily="34" charset="0"/>
              <a:buChar char="•"/>
            </a:pPr>
            <a:r>
              <a:rPr lang="it-IT" dirty="0">
                <a:latin typeface="Titillium web" panose="00000500000000000000" pitchFamily="2" charset="0"/>
              </a:rPr>
              <a:t>SDP e STP, convenienza fiscale e problemi gestionali</a:t>
            </a:r>
          </a:p>
        </p:txBody>
      </p:sp>
      <p:pic>
        <p:nvPicPr>
          <p:cNvPr id="1026" name="Picture 2" descr="Confprofessioni">
            <a:extLst>
              <a:ext uri="{FF2B5EF4-FFF2-40B4-BE49-F238E27FC236}">
                <a16:creationId xmlns:a16="http://schemas.microsoft.com/office/drawing/2014/main" id="{BD016757-A62F-76EE-5DF4-3C0254F96A14}"/>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88697" y="6119956"/>
            <a:ext cx="2019945" cy="576000"/>
          </a:xfrm>
          <a:prstGeom prst="rect">
            <a:avLst/>
          </a:prstGeom>
          <a:noFill/>
          <a:extLst>
            <a:ext uri="{909E8E84-426E-40DD-AFC4-6F175D3DCCD1}">
              <a14:hiddenFill xmlns:a14="http://schemas.microsoft.com/office/drawing/2010/main">
                <a:solidFill>
                  <a:srgbClr val="FFFFFF"/>
                </a:solidFill>
              </a14:hiddenFill>
            </a:ext>
          </a:extLst>
        </p:spPr>
      </p:pic>
      <p:sp>
        <p:nvSpPr>
          <p:cNvPr id="10" name="CasellaDiTesto 9">
            <a:extLst>
              <a:ext uri="{FF2B5EF4-FFF2-40B4-BE49-F238E27FC236}">
                <a16:creationId xmlns:a16="http://schemas.microsoft.com/office/drawing/2014/main" id="{DBEF1889-11EB-C508-3223-4203C435806E}"/>
              </a:ext>
            </a:extLst>
          </p:cNvPr>
          <p:cNvSpPr txBox="1"/>
          <p:nvPr/>
        </p:nvSpPr>
        <p:spPr>
          <a:xfrm>
            <a:off x="73875" y="232681"/>
            <a:ext cx="4397165" cy="338554"/>
          </a:xfrm>
          <a:prstGeom prst="rect">
            <a:avLst/>
          </a:prstGeom>
          <a:noFill/>
        </p:spPr>
        <p:txBody>
          <a:bodyPr wrap="square" rtlCol="0">
            <a:spAutoFit/>
          </a:bodyPr>
          <a:lstStyle/>
          <a:p>
            <a:r>
              <a:rPr lang="it-IT" sz="1600" b="1" dirty="0">
                <a:solidFill>
                  <a:schemeClr val="bg1"/>
                </a:solidFill>
                <a:latin typeface="Titillium web" panose="00000500000000000000" pitchFamily="2" charset="0"/>
              </a:rPr>
              <a:t>Tavolo «Ambiente ed energia»</a:t>
            </a:r>
          </a:p>
        </p:txBody>
      </p:sp>
    </p:spTree>
    <p:extLst>
      <p:ext uri="{BB962C8B-B14F-4D97-AF65-F5344CB8AC3E}">
        <p14:creationId xmlns:p14="http://schemas.microsoft.com/office/powerpoint/2010/main" val="2312769040"/>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89000"/>
              </a:schemeClr>
            </a:gs>
            <a:gs pos="51000">
              <a:srgbClr val="00335A"/>
            </a:gs>
            <a:gs pos="69000">
              <a:srgbClr val="00335A"/>
            </a:gs>
            <a:gs pos="97000">
              <a:srgbClr val="00335A"/>
            </a:gs>
          </a:gsLst>
          <a:path path="circle">
            <a:fillToRect l="100000" t="100000"/>
          </a:path>
        </a:gradFill>
        <a:effectLst/>
      </p:bgPr>
    </p:bg>
    <p:spTree>
      <p:nvGrpSpPr>
        <p:cNvPr id="1" name="">
          <a:extLst>
            <a:ext uri="{FF2B5EF4-FFF2-40B4-BE49-F238E27FC236}">
              <a16:creationId xmlns:a16="http://schemas.microsoft.com/office/drawing/2014/main" id="{876A27D7-6D0C-7C3C-B1F0-45746B0261C5}"/>
            </a:ext>
          </a:extLst>
        </p:cNvPr>
        <p:cNvGrpSpPr/>
        <p:nvPr/>
      </p:nvGrpSpPr>
      <p:grpSpPr>
        <a:xfrm>
          <a:off x="0" y="0"/>
          <a:ext cx="0" cy="0"/>
          <a:chOff x="0" y="0"/>
          <a:chExt cx="0" cy="0"/>
        </a:xfrm>
      </p:grpSpPr>
      <p:sp>
        <p:nvSpPr>
          <p:cNvPr id="9" name="Rettangolo con angoli in alto arrotondati 23">
            <a:extLst>
              <a:ext uri="{FF2B5EF4-FFF2-40B4-BE49-F238E27FC236}">
                <a16:creationId xmlns:a16="http://schemas.microsoft.com/office/drawing/2014/main" id="{142E7498-F792-6AD8-81D4-0851FB0BA225}"/>
              </a:ext>
            </a:extLst>
          </p:cNvPr>
          <p:cNvSpPr/>
          <p:nvPr/>
        </p:nvSpPr>
        <p:spPr>
          <a:xfrm rot="5400000">
            <a:off x="2230408" y="-2029775"/>
            <a:ext cx="435040" cy="4895852"/>
          </a:xfrm>
          <a:prstGeom prst="round2SameRect">
            <a:avLst>
              <a:gd name="adj1" fmla="val 13874"/>
              <a:gd name="adj2" fmla="val 0"/>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5" name="Figura a mano libera: forma 4">
            <a:extLst>
              <a:ext uri="{FF2B5EF4-FFF2-40B4-BE49-F238E27FC236}">
                <a16:creationId xmlns:a16="http://schemas.microsoft.com/office/drawing/2014/main" id="{BD42A2D2-7F48-359D-B572-3897FEFE453D}"/>
              </a:ext>
            </a:extLst>
          </p:cNvPr>
          <p:cNvSpPr/>
          <p:nvPr/>
        </p:nvSpPr>
        <p:spPr>
          <a:xfrm>
            <a:off x="0" y="832607"/>
            <a:ext cx="12192000" cy="6025393"/>
          </a:xfrm>
          <a:custGeom>
            <a:avLst/>
            <a:gdLst>
              <a:gd name="connsiteX0" fmla="*/ 6882949 w 12192000"/>
              <a:gd name="connsiteY0" fmla="*/ 981 h 6128121"/>
              <a:gd name="connsiteX1" fmla="*/ 11774273 w 12192000"/>
              <a:gd name="connsiteY1" fmla="*/ 1546490 h 6128121"/>
              <a:gd name="connsiteX2" fmla="*/ 12107227 w 12192000"/>
              <a:gd name="connsiteY2" fmla="*/ 1800607 h 6128121"/>
              <a:gd name="connsiteX3" fmla="*/ 12192000 w 12192000"/>
              <a:gd name="connsiteY3" fmla="*/ 1872377 h 6128121"/>
              <a:gd name="connsiteX4" fmla="*/ 12192000 w 12192000"/>
              <a:gd name="connsiteY4" fmla="*/ 6128121 h 6128121"/>
              <a:gd name="connsiteX5" fmla="*/ 0 w 12192000"/>
              <a:gd name="connsiteY5" fmla="*/ 6128121 h 6128121"/>
              <a:gd name="connsiteX6" fmla="*/ 0 w 12192000"/>
              <a:gd name="connsiteY6" fmla="*/ 3934806 h 6128121"/>
              <a:gd name="connsiteX7" fmla="*/ 411939 w 12192000"/>
              <a:gd name="connsiteY7" fmla="*/ 3365800 h 6128121"/>
              <a:gd name="connsiteX8" fmla="*/ 6882949 w 12192000"/>
              <a:gd name="connsiteY8" fmla="*/ 981 h 6128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6128121">
                <a:moveTo>
                  <a:pt x="6882949" y="981"/>
                </a:moveTo>
                <a:cubicBezTo>
                  <a:pt x="8577940" y="-25291"/>
                  <a:pt x="10295519" y="475927"/>
                  <a:pt x="11774273" y="1546490"/>
                </a:cubicBezTo>
                <a:cubicBezTo>
                  <a:pt x="11888023" y="1628841"/>
                  <a:pt x="11999014" y="1713587"/>
                  <a:pt x="12107227" y="1800607"/>
                </a:cubicBezTo>
                <a:lnTo>
                  <a:pt x="12192000" y="1872377"/>
                </a:lnTo>
                <a:lnTo>
                  <a:pt x="12192000" y="6128121"/>
                </a:lnTo>
                <a:lnTo>
                  <a:pt x="0" y="6128121"/>
                </a:lnTo>
                <a:lnTo>
                  <a:pt x="0" y="3934806"/>
                </a:lnTo>
                <a:lnTo>
                  <a:pt x="411939" y="3365800"/>
                </a:lnTo>
                <a:cubicBezTo>
                  <a:pt x="1976609" y="1204544"/>
                  <a:pt x="4405654" y="39379"/>
                  <a:pt x="6882949" y="981"/>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it-IT"/>
          </a:p>
        </p:txBody>
      </p:sp>
      <p:sp>
        <p:nvSpPr>
          <p:cNvPr id="3" name="CasellaDiTesto 2">
            <a:extLst>
              <a:ext uri="{FF2B5EF4-FFF2-40B4-BE49-F238E27FC236}">
                <a16:creationId xmlns:a16="http://schemas.microsoft.com/office/drawing/2014/main" id="{484022F2-99EE-9D4C-B0FA-093CC7D73929}"/>
              </a:ext>
            </a:extLst>
          </p:cNvPr>
          <p:cNvSpPr txBox="1"/>
          <p:nvPr/>
        </p:nvSpPr>
        <p:spPr>
          <a:xfrm>
            <a:off x="2612176" y="1946571"/>
            <a:ext cx="8780073" cy="3785652"/>
          </a:xfrm>
          <a:prstGeom prst="rect">
            <a:avLst/>
          </a:prstGeom>
          <a:noFill/>
        </p:spPr>
        <p:txBody>
          <a:bodyPr wrap="square">
            <a:spAutoFit/>
          </a:bodyPr>
          <a:lstStyle/>
          <a:p>
            <a:r>
              <a:rPr lang="it-IT" sz="2400" b="1" dirty="0">
                <a:solidFill>
                  <a:schemeClr val="accent6"/>
                </a:solidFill>
                <a:latin typeface="Titillium web" panose="00000500000000000000" pitchFamily="2" charset="0"/>
              </a:rPr>
              <a:t>Visione di Confprofessioni</a:t>
            </a:r>
            <a:endParaRPr lang="it-IT" sz="2000" dirty="0">
              <a:solidFill>
                <a:schemeClr val="accent6"/>
              </a:solidFill>
              <a:latin typeface="Titillium web" panose="00000500000000000000" pitchFamily="2" charset="0"/>
            </a:endParaRPr>
          </a:p>
          <a:p>
            <a:pPr algn="just"/>
            <a:r>
              <a:rPr lang="it-IT" dirty="0">
                <a:solidFill>
                  <a:schemeClr val="accent1">
                    <a:lumMod val="50000"/>
                  </a:schemeClr>
                </a:solidFill>
                <a:latin typeface="Titillium web" panose="00000500000000000000" pitchFamily="2" charset="0"/>
              </a:rPr>
              <a:t>Confprofessioni ritiene che il libero professionista in ambito tecnico e la pubblica amministrazione debbano coprire ruoli distinti all’interno dello sviluppo del paese; alla pubblica amministrazione spetta la programmazione ed il controllo degli interventi, mentre al libero professionista spetta il ruolo di progettare e dirigere i lavori, preoccupandosi inoltre di progettare il futuro delle nostre comunità attraverso la predisposizione di piani di rigenerazione urbana e di gestione del territorio che coinvolgano tutti gli aspetti dell’ambiente, sapendo mettere insieme bellezza, vivibilità, utilizzo delle fonti rinnovabili, recupero dei materiali, mobilità sostenibile.</a:t>
            </a:r>
          </a:p>
          <a:p>
            <a:pPr algn="just"/>
            <a:r>
              <a:rPr lang="it-IT" dirty="0">
                <a:solidFill>
                  <a:schemeClr val="accent1">
                    <a:lumMod val="50000"/>
                  </a:schemeClr>
                </a:solidFill>
                <a:latin typeface="Titillium web" panose="00000500000000000000" pitchFamily="2" charset="0"/>
              </a:rPr>
              <a:t>In questa ottica, risulta necessario che la programmazione urbanistica derivi da un’attenta analisi dei costi della transizione energetica rapportati agli effettivi benefici ambientali che generano e dalla valutazione del costo in relazione al tipo di fabbricato ed alle sue esigenze effettive.</a:t>
            </a:r>
          </a:p>
        </p:txBody>
      </p:sp>
      <p:pic>
        <p:nvPicPr>
          <p:cNvPr id="1026" name="Picture 2" descr="Confprofessioni">
            <a:extLst>
              <a:ext uri="{FF2B5EF4-FFF2-40B4-BE49-F238E27FC236}">
                <a16:creationId xmlns:a16="http://schemas.microsoft.com/office/drawing/2014/main" id="{A30F1DE6-74DA-AE3E-BC08-DF43D6BFFAB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88697" y="6119956"/>
            <a:ext cx="2019945" cy="576000"/>
          </a:xfrm>
          <a:prstGeom prst="rect">
            <a:avLst/>
          </a:prstGeom>
          <a:noFill/>
          <a:extLst>
            <a:ext uri="{909E8E84-426E-40DD-AFC4-6F175D3DCCD1}">
              <a14:hiddenFill xmlns:a14="http://schemas.microsoft.com/office/drawing/2010/main">
                <a:solidFill>
                  <a:srgbClr val="FFFFFF"/>
                </a:solidFill>
              </a14:hiddenFill>
            </a:ext>
          </a:extLst>
        </p:spPr>
      </p:pic>
      <p:sp>
        <p:nvSpPr>
          <p:cNvPr id="10" name="CasellaDiTesto 9">
            <a:extLst>
              <a:ext uri="{FF2B5EF4-FFF2-40B4-BE49-F238E27FC236}">
                <a16:creationId xmlns:a16="http://schemas.microsoft.com/office/drawing/2014/main" id="{18136A34-8F35-5B80-C738-FA5F10C24E34}"/>
              </a:ext>
            </a:extLst>
          </p:cNvPr>
          <p:cNvSpPr txBox="1"/>
          <p:nvPr/>
        </p:nvSpPr>
        <p:spPr>
          <a:xfrm>
            <a:off x="73875" y="232681"/>
            <a:ext cx="4397165" cy="338554"/>
          </a:xfrm>
          <a:prstGeom prst="rect">
            <a:avLst/>
          </a:prstGeom>
          <a:noFill/>
        </p:spPr>
        <p:txBody>
          <a:bodyPr wrap="square" rtlCol="0">
            <a:spAutoFit/>
          </a:bodyPr>
          <a:lstStyle/>
          <a:p>
            <a:r>
              <a:rPr lang="it-IT" sz="1600" b="1" dirty="0">
                <a:solidFill>
                  <a:schemeClr val="bg1"/>
                </a:solidFill>
                <a:latin typeface="Titillium web" panose="00000500000000000000" pitchFamily="2" charset="0"/>
              </a:rPr>
              <a:t>Tavolo «Ambiente ed energia»</a:t>
            </a:r>
          </a:p>
        </p:txBody>
      </p:sp>
    </p:spTree>
    <p:extLst>
      <p:ext uri="{BB962C8B-B14F-4D97-AF65-F5344CB8AC3E}">
        <p14:creationId xmlns:p14="http://schemas.microsoft.com/office/powerpoint/2010/main" val="1528905845"/>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89000"/>
              </a:schemeClr>
            </a:gs>
            <a:gs pos="51000">
              <a:srgbClr val="00335A"/>
            </a:gs>
            <a:gs pos="69000">
              <a:srgbClr val="00335A"/>
            </a:gs>
            <a:gs pos="97000">
              <a:srgbClr val="00335A"/>
            </a:gs>
          </a:gsLst>
          <a:path path="circle">
            <a:fillToRect l="100000" t="100000"/>
          </a:path>
        </a:gradFill>
        <a:effectLst/>
      </p:bgPr>
    </p:bg>
    <p:spTree>
      <p:nvGrpSpPr>
        <p:cNvPr id="1" name="">
          <a:extLst>
            <a:ext uri="{FF2B5EF4-FFF2-40B4-BE49-F238E27FC236}">
              <a16:creationId xmlns:a16="http://schemas.microsoft.com/office/drawing/2014/main" id="{47E7B875-3864-4F8F-B205-69DA08B1FE99}"/>
            </a:ext>
          </a:extLst>
        </p:cNvPr>
        <p:cNvGrpSpPr/>
        <p:nvPr/>
      </p:nvGrpSpPr>
      <p:grpSpPr>
        <a:xfrm>
          <a:off x="0" y="0"/>
          <a:ext cx="0" cy="0"/>
          <a:chOff x="0" y="0"/>
          <a:chExt cx="0" cy="0"/>
        </a:xfrm>
      </p:grpSpPr>
      <p:sp>
        <p:nvSpPr>
          <p:cNvPr id="9" name="Rettangolo con angoli in alto arrotondati 23">
            <a:extLst>
              <a:ext uri="{FF2B5EF4-FFF2-40B4-BE49-F238E27FC236}">
                <a16:creationId xmlns:a16="http://schemas.microsoft.com/office/drawing/2014/main" id="{179911A5-2594-D46B-75E2-4B4EF7664F1C}"/>
              </a:ext>
            </a:extLst>
          </p:cNvPr>
          <p:cNvSpPr/>
          <p:nvPr/>
        </p:nvSpPr>
        <p:spPr>
          <a:xfrm rot="5400000">
            <a:off x="2230408" y="-2029775"/>
            <a:ext cx="435040" cy="4895852"/>
          </a:xfrm>
          <a:prstGeom prst="round2SameRect">
            <a:avLst>
              <a:gd name="adj1" fmla="val 13874"/>
              <a:gd name="adj2" fmla="val 0"/>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5" name="Figura a mano libera: forma 4">
            <a:extLst>
              <a:ext uri="{FF2B5EF4-FFF2-40B4-BE49-F238E27FC236}">
                <a16:creationId xmlns:a16="http://schemas.microsoft.com/office/drawing/2014/main" id="{E2207999-8B45-1ED2-B042-E834F7E6E36F}"/>
              </a:ext>
            </a:extLst>
          </p:cNvPr>
          <p:cNvSpPr/>
          <p:nvPr/>
        </p:nvSpPr>
        <p:spPr>
          <a:xfrm>
            <a:off x="0" y="832607"/>
            <a:ext cx="12192000" cy="6025393"/>
          </a:xfrm>
          <a:custGeom>
            <a:avLst/>
            <a:gdLst>
              <a:gd name="connsiteX0" fmla="*/ 6882949 w 12192000"/>
              <a:gd name="connsiteY0" fmla="*/ 981 h 6128121"/>
              <a:gd name="connsiteX1" fmla="*/ 11774273 w 12192000"/>
              <a:gd name="connsiteY1" fmla="*/ 1546490 h 6128121"/>
              <a:gd name="connsiteX2" fmla="*/ 12107227 w 12192000"/>
              <a:gd name="connsiteY2" fmla="*/ 1800607 h 6128121"/>
              <a:gd name="connsiteX3" fmla="*/ 12192000 w 12192000"/>
              <a:gd name="connsiteY3" fmla="*/ 1872377 h 6128121"/>
              <a:gd name="connsiteX4" fmla="*/ 12192000 w 12192000"/>
              <a:gd name="connsiteY4" fmla="*/ 6128121 h 6128121"/>
              <a:gd name="connsiteX5" fmla="*/ 0 w 12192000"/>
              <a:gd name="connsiteY5" fmla="*/ 6128121 h 6128121"/>
              <a:gd name="connsiteX6" fmla="*/ 0 w 12192000"/>
              <a:gd name="connsiteY6" fmla="*/ 3934806 h 6128121"/>
              <a:gd name="connsiteX7" fmla="*/ 411939 w 12192000"/>
              <a:gd name="connsiteY7" fmla="*/ 3365800 h 6128121"/>
              <a:gd name="connsiteX8" fmla="*/ 6882949 w 12192000"/>
              <a:gd name="connsiteY8" fmla="*/ 981 h 6128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6128121">
                <a:moveTo>
                  <a:pt x="6882949" y="981"/>
                </a:moveTo>
                <a:cubicBezTo>
                  <a:pt x="8577940" y="-25291"/>
                  <a:pt x="10295519" y="475927"/>
                  <a:pt x="11774273" y="1546490"/>
                </a:cubicBezTo>
                <a:cubicBezTo>
                  <a:pt x="11888023" y="1628841"/>
                  <a:pt x="11999014" y="1713587"/>
                  <a:pt x="12107227" y="1800607"/>
                </a:cubicBezTo>
                <a:lnTo>
                  <a:pt x="12192000" y="1872377"/>
                </a:lnTo>
                <a:lnTo>
                  <a:pt x="12192000" y="6128121"/>
                </a:lnTo>
                <a:lnTo>
                  <a:pt x="0" y="6128121"/>
                </a:lnTo>
                <a:lnTo>
                  <a:pt x="0" y="3934806"/>
                </a:lnTo>
                <a:lnTo>
                  <a:pt x="411939" y="3365800"/>
                </a:lnTo>
                <a:cubicBezTo>
                  <a:pt x="1976609" y="1204544"/>
                  <a:pt x="4405654" y="39379"/>
                  <a:pt x="6882949" y="981"/>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it-IT"/>
          </a:p>
        </p:txBody>
      </p:sp>
      <p:sp>
        <p:nvSpPr>
          <p:cNvPr id="3" name="CasellaDiTesto 2">
            <a:extLst>
              <a:ext uri="{FF2B5EF4-FFF2-40B4-BE49-F238E27FC236}">
                <a16:creationId xmlns:a16="http://schemas.microsoft.com/office/drawing/2014/main" id="{E0ECACE6-5780-E6C0-9666-3E79DA11B356}"/>
              </a:ext>
            </a:extLst>
          </p:cNvPr>
          <p:cNvSpPr txBox="1"/>
          <p:nvPr/>
        </p:nvSpPr>
        <p:spPr>
          <a:xfrm>
            <a:off x="2612176" y="1946571"/>
            <a:ext cx="8780073" cy="3785652"/>
          </a:xfrm>
          <a:prstGeom prst="rect">
            <a:avLst/>
          </a:prstGeom>
          <a:noFill/>
        </p:spPr>
        <p:txBody>
          <a:bodyPr wrap="square">
            <a:spAutoFit/>
          </a:bodyPr>
          <a:lstStyle/>
          <a:p>
            <a:r>
              <a:rPr lang="it-IT" sz="2400" b="1" dirty="0">
                <a:solidFill>
                  <a:schemeClr val="accent6"/>
                </a:solidFill>
                <a:latin typeface="Titillium web" panose="00000500000000000000" pitchFamily="2" charset="0"/>
              </a:rPr>
              <a:t>Visione di Confprofessioni</a:t>
            </a:r>
            <a:endParaRPr lang="it-IT" sz="2000" dirty="0">
              <a:solidFill>
                <a:schemeClr val="accent6"/>
              </a:solidFill>
              <a:latin typeface="Titillium web" panose="00000500000000000000" pitchFamily="2" charset="0"/>
            </a:endParaRPr>
          </a:p>
          <a:p>
            <a:pPr algn="just"/>
            <a:r>
              <a:rPr lang="it-IT" dirty="0">
                <a:solidFill>
                  <a:schemeClr val="accent1">
                    <a:lumMod val="50000"/>
                  </a:schemeClr>
                </a:solidFill>
                <a:latin typeface="Titillium web" panose="00000500000000000000" pitchFamily="2" charset="0"/>
              </a:rPr>
              <a:t>La transizione energetica deve essere conseguita nel rispetto dell’ambiente e conformemente alle necessità future del paese, in funzione delle caratteristiche peculiari delle aree interessate e riducendo la dipendenza da fonti energetiche estere, in questo i liberi professionisti devono avere un ruolo centrale grazie alla formazione tecnica e alla conoscenza del territorio. </a:t>
            </a:r>
          </a:p>
          <a:p>
            <a:pPr algn="just"/>
            <a:r>
              <a:rPr lang="it-IT" dirty="0">
                <a:solidFill>
                  <a:schemeClr val="accent1">
                    <a:lumMod val="50000"/>
                  </a:schemeClr>
                </a:solidFill>
                <a:latin typeface="Titillium web" panose="00000500000000000000" pitchFamily="2" charset="0"/>
              </a:rPr>
              <a:t>Le conoscenze tecniche dei liberi professionisti sono al servizio della Pubblica Amministrazione e del governo anche per adeguare la legislazione alle effettive necessità dell’Italia e della comunità europea.</a:t>
            </a:r>
          </a:p>
          <a:p>
            <a:pPr algn="just"/>
            <a:r>
              <a:rPr lang="it-IT" dirty="0">
                <a:solidFill>
                  <a:schemeClr val="accent1">
                    <a:lumMod val="50000"/>
                  </a:schemeClr>
                </a:solidFill>
                <a:latin typeface="Titillium web" panose="00000500000000000000" pitchFamily="2" charset="0"/>
              </a:rPr>
              <a:t>In questo va ricordato il ruolo sociale che il libero professionista ricopre come collegamento tra l’utente privato e la Pubblica Amministrazione.</a:t>
            </a:r>
          </a:p>
          <a:p>
            <a:pPr algn="just"/>
            <a:r>
              <a:rPr lang="it-IT" dirty="0">
                <a:solidFill>
                  <a:schemeClr val="accent1">
                    <a:lumMod val="50000"/>
                  </a:schemeClr>
                </a:solidFill>
                <a:latin typeface="Titillium web" panose="00000500000000000000" pitchFamily="2" charset="0"/>
              </a:rPr>
              <a:t>È quindi necessario mantenere una costante comunicazione tra i rappresentanti dei liberi professionisti ed il governo, a tutti i suoi livelli.</a:t>
            </a:r>
          </a:p>
        </p:txBody>
      </p:sp>
      <p:pic>
        <p:nvPicPr>
          <p:cNvPr id="1026" name="Picture 2" descr="Confprofessioni">
            <a:extLst>
              <a:ext uri="{FF2B5EF4-FFF2-40B4-BE49-F238E27FC236}">
                <a16:creationId xmlns:a16="http://schemas.microsoft.com/office/drawing/2014/main" id="{C0FCC69D-641F-4182-9C6A-B60EFE458E3B}"/>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88697" y="6119956"/>
            <a:ext cx="2019945" cy="576000"/>
          </a:xfrm>
          <a:prstGeom prst="rect">
            <a:avLst/>
          </a:prstGeom>
          <a:noFill/>
          <a:extLst>
            <a:ext uri="{909E8E84-426E-40DD-AFC4-6F175D3DCCD1}">
              <a14:hiddenFill xmlns:a14="http://schemas.microsoft.com/office/drawing/2010/main">
                <a:solidFill>
                  <a:srgbClr val="FFFFFF"/>
                </a:solidFill>
              </a14:hiddenFill>
            </a:ext>
          </a:extLst>
        </p:spPr>
      </p:pic>
      <p:sp>
        <p:nvSpPr>
          <p:cNvPr id="10" name="CasellaDiTesto 9">
            <a:extLst>
              <a:ext uri="{FF2B5EF4-FFF2-40B4-BE49-F238E27FC236}">
                <a16:creationId xmlns:a16="http://schemas.microsoft.com/office/drawing/2014/main" id="{3EF1092B-6F5C-2A6B-87D4-903192838538}"/>
              </a:ext>
            </a:extLst>
          </p:cNvPr>
          <p:cNvSpPr txBox="1"/>
          <p:nvPr/>
        </p:nvSpPr>
        <p:spPr>
          <a:xfrm>
            <a:off x="73875" y="232681"/>
            <a:ext cx="4397165" cy="338554"/>
          </a:xfrm>
          <a:prstGeom prst="rect">
            <a:avLst/>
          </a:prstGeom>
          <a:noFill/>
        </p:spPr>
        <p:txBody>
          <a:bodyPr wrap="square" rtlCol="0">
            <a:spAutoFit/>
          </a:bodyPr>
          <a:lstStyle/>
          <a:p>
            <a:r>
              <a:rPr lang="it-IT" sz="1600" b="1" dirty="0">
                <a:solidFill>
                  <a:schemeClr val="bg1"/>
                </a:solidFill>
                <a:latin typeface="Titillium web" panose="00000500000000000000" pitchFamily="2" charset="0"/>
              </a:rPr>
              <a:t>Tavolo «Ambiente ed energia»</a:t>
            </a:r>
          </a:p>
        </p:txBody>
      </p:sp>
    </p:spTree>
    <p:extLst>
      <p:ext uri="{BB962C8B-B14F-4D97-AF65-F5344CB8AC3E}">
        <p14:creationId xmlns:p14="http://schemas.microsoft.com/office/powerpoint/2010/main" val="2421613354"/>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89000"/>
              </a:schemeClr>
            </a:gs>
            <a:gs pos="51000">
              <a:srgbClr val="00335A"/>
            </a:gs>
            <a:gs pos="69000">
              <a:srgbClr val="00335A"/>
            </a:gs>
            <a:gs pos="97000">
              <a:srgbClr val="00335A"/>
            </a:gs>
          </a:gsLst>
          <a:path path="circle">
            <a:fillToRect l="100000" t="100000"/>
          </a:path>
        </a:gradFill>
        <a:effectLst/>
      </p:bgPr>
    </p:bg>
    <p:spTree>
      <p:nvGrpSpPr>
        <p:cNvPr id="1" name="">
          <a:extLst>
            <a:ext uri="{FF2B5EF4-FFF2-40B4-BE49-F238E27FC236}">
              <a16:creationId xmlns:a16="http://schemas.microsoft.com/office/drawing/2014/main" id="{0028B488-FA72-C6B3-228E-C6FF1224C3FF}"/>
            </a:ext>
          </a:extLst>
        </p:cNvPr>
        <p:cNvGrpSpPr/>
        <p:nvPr/>
      </p:nvGrpSpPr>
      <p:grpSpPr>
        <a:xfrm>
          <a:off x="0" y="0"/>
          <a:ext cx="0" cy="0"/>
          <a:chOff x="0" y="0"/>
          <a:chExt cx="0" cy="0"/>
        </a:xfrm>
      </p:grpSpPr>
      <p:sp>
        <p:nvSpPr>
          <p:cNvPr id="9" name="Rettangolo con angoli in alto arrotondati 23">
            <a:extLst>
              <a:ext uri="{FF2B5EF4-FFF2-40B4-BE49-F238E27FC236}">
                <a16:creationId xmlns:a16="http://schemas.microsoft.com/office/drawing/2014/main" id="{F7599C5F-A878-A50F-98AA-1470105926C2}"/>
              </a:ext>
            </a:extLst>
          </p:cNvPr>
          <p:cNvSpPr/>
          <p:nvPr/>
        </p:nvSpPr>
        <p:spPr>
          <a:xfrm rot="5400000">
            <a:off x="2230408" y="-2029775"/>
            <a:ext cx="435040" cy="4895852"/>
          </a:xfrm>
          <a:prstGeom prst="round2SameRect">
            <a:avLst>
              <a:gd name="adj1" fmla="val 13874"/>
              <a:gd name="adj2" fmla="val 0"/>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5" name="Figura a mano libera: forma 4">
            <a:extLst>
              <a:ext uri="{FF2B5EF4-FFF2-40B4-BE49-F238E27FC236}">
                <a16:creationId xmlns:a16="http://schemas.microsoft.com/office/drawing/2014/main" id="{F43ED220-1E88-2797-9142-176F0F2FA192}"/>
              </a:ext>
            </a:extLst>
          </p:cNvPr>
          <p:cNvSpPr/>
          <p:nvPr/>
        </p:nvSpPr>
        <p:spPr>
          <a:xfrm>
            <a:off x="0" y="832607"/>
            <a:ext cx="12192000" cy="6025393"/>
          </a:xfrm>
          <a:custGeom>
            <a:avLst/>
            <a:gdLst>
              <a:gd name="connsiteX0" fmla="*/ 6882949 w 12192000"/>
              <a:gd name="connsiteY0" fmla="*/ 981 h 6128121"/>
              <a:gd name="connsiteX1" fmla="*/ 11774273 w 12192000"/>
              <a:gd name="connsiteY1" fmla="*/ 1546490 h 6128121"/>
              <a:gd name="connsiteX2" fmla="*/ 12107227 w 12192000"/>
              <a:gd name="connsiteY2" fmla="*/ 1800607 h 6128121"/>
              <a:gd name="connsiteX3" fmla="*/ 12192000 w 12192000"/>
              <a:gd name="connsiteY3" fmla="*/ 1872377 h 6128121"/>
              <a:gd name="connsiteX4" fmla="*/ 12192000 w 12192000"/>
              <a:gd name="connsiteY4" fmla="*/ 6128121 h 6128121"/>
              <a:gd name="connsiteX5" fmla="*/ 0 w 12192000"/>
              <a:gd name="connsiteY5" fmla="*/ 6128121 h 6128121"/>
              <a:gd name="connsiteX6" fmla="*/ 0 w 12192000"/>
              <a:gd name="connsiteY6" fmla="*/ 3934806 h 6128121"/>
              <a:gd name="connsiteX7" fmla="*/ 411939 w 12192000"/>
              <a:gd name="connsiteY7" fmla="*/ 3365800 h 6128121"/>
              <a:gd name="connsiteX8" fmla="*/ 6882949 w 12192000"/>
              <a:gd name="connsiteY8" fmla="*/ 981 h 6128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6128121">
                <a:moveTo>
                  <a:pt x="6882949" y="981"/>
                </a:moveTo>
                <a:cubicBezTo>
                  <a:pt x="8577940" y="-25291"/>
                  <a:pt x="10295519" y="475927"/>
                  <a:pt x="11774273" y="1546490"/>
                </a:cubicBezTo>
                <a:cubicBezTo>
                  <a:pt x="11888023" y="1628841"/>
                  <a:pt x="11999014" y="1713587"/>
                  <a:pt x="12107227" y="1800607"/>
                </a:cubicBezTo>
                <a:lnTo>
                  <a:pt x="12192000" y="1872377"/>
                </a:lnTo>
                <a:lnTo>
                  <a:pt x="12192000" y="6128121"/>
                </a:lnTo>
                <a:lnTo>
                  <a:pt x="0" y="6128121"/>
                </a:lnTo>
                <a:lnTo>
                  <a:pt x="0" y="3934806"/>
                </a:lnTo>
                <a:lnTo>
                  <a:pt x="411939" y="3365800"/>
                </a:lnTo>
                <a:cubicBezTo>
                  <a:pt x="1976609" y="1204544"/>
                  <a:pt x="4405654" y="39379"/>
                  <a:pt x="6882949" y="981"/>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it-IT"/>
          </a:p>
        </p:txBody>
      </p:sp>
      <p:sp>
        <p:nvSpPr>
          <p:cNvPr id="3" name="CasellaDiTesto 2">
            <a:extLst>
              <a:ext uri="{FF2B5EF4-FFF2-40B4-BE49-F238E27FC236}">
                <a16:creationId xmlns:a16="http://schemas.microsoft.com/office/drawing/2014/main" id="{5FD1E2DE-13A5-FE38-9C08-E7742104D206}"/>
              </a:ext>
            </a:extLst>
          </p:cNvPr>
          <p:cNvSpPr txBox="1"/>
          <p:nvPr/>
        </p:nvSpPr>
        <p:spPr>
          <a:xfrm>
            <a:off x="2612176" y="1946571"/>
            <a:ext cx="8780073" cy="3785652"/>
          </a:xfrm>
          <a:prstGeom prst="rect">
            <a:avLst/>
          </a:prstGeom>
          <a:noFill/>
        </p:spPr>
        <p:txBody>
          <a:bodyPr wrap="square">
            <a:spAutoFit/>
          </a:bodyPr>
          <a:lstStyle/>
          <a:p>
            <a:r>
              <a:rPr lang="it-IT" sz="2400" b="1" dirty="0">
                <a:solidFill>
                  <a:schemeClr val="accent6"/>
                </a:solidFill>
                <a:latin typeface="Titillium web" panose="00000500000000000000" pitchFamily="2" charset="0"/>
              </a:rPr>
              <a:t>Visione di Confprofessioni</a:t>
            </a:r>
            <a:endParaRPr lang="it-IT" sz="2000" dirty="0">
              <a:solidFill>
                <a:schemeClr val="accent6"/>
              </a:solidFill>
              <a:latin typeface="Titillium web" panose="00000500000000000000" pitchFamily="2" charset="0"/>
            </a:endParaRPr>
          </a:p>
          <a:p>
            <a:pPr algn="just"/>
            <a:r>
              <a:rPr lang="it-IT" dirty="0">
                <a:latin typeface="Titillium web" panose="00000500000000000000" pitchFamily="2" charset="0"/>
              </a:rPr>
              <a:t>La struttura organizzativa degli studi professionali deve poter derivare da scelte legate agli interessi di sviluppo e crescita che i singoli professionisti desiderate avere.</a:t>
            </a:r>
          </a:p>
          <a:p>
            <a:pPr algn="just"/>
            <a:r>
              <a:rPr lang="it-IT" dirty="0">
                <a:latin typeface="Titillium web" panose="00000500000000000000" pitchFamily="2" charset="0"/>
              </a:rPr>
              <a:t>Attualmente risulta molto più legata a puri aspetti fiscali, nella tendenza a disgregare gli studi professionali organizzati in liberi professionisti solitari attirati dalla </a:t>
            </a:r>
            <a:r>
              <a:rPr lang="it-IT" dirty="0" err="1">
                <a:latin typeface="Titillium web" panose="00000500000000000000" pitchFamily="2" charset="0"/>
              </a:rPr>
              <a:t>flat</a:t>
            </a:r>
            <a:r>
              <a:rPr lang="it-IT" dirty="0">
                <a:latin typeface="Titillium web" panose="00000500000000000000" pitchFamily="2" charset="0"/>
              </a:rPr>
              <a:t>-tax, riducendo la competitività degli stessi e portando ad un perdita del know-how e fine carriera.</a:t>
            </a:r>
          </a:p>
          <a:p>
            <a:pPr algn="just"/>
            <a:r>
              <a:rPr lang="it-IT" dirty="0">
                <a:latin typeface="Titillium web" panose="00000500000000000000" pitchFamily="2" charset="0"/>
              </a:rPr>
              <a:t>Confprofessioni ritiene di dover modificare l’attuale sistema fiscale per ridurre gli effetti distorsivi, premiando le aggregazioni che possono portare gli studi professionali ad accrescere la propria dimensione ed avere una maggiore competitività in ambito nazionale e sovranazionale.</a:t>
            </a:r>
          </a:p>
          <a:p>
            <a:pPr algn="just"/>
            <a:r>
              <a:rPr lang="it-IT" dirty="0">
                <a:latin typeface="Titillium web" panose="00000500000000000000" pitchFamily="2" charset="0"/>
              </a:rPr>
              <a:t>Tale concetto si coniuga anche con la necessità di ridurre il fenomeno delle false partite iva (o </a:t>
            </a:r>
            <a:r>
              <a:rPr lang="it-IT" dirty="0" err="1">
                <a:latin typeface="Titillium web" panose="00000500000000000000" pitchFamily="2" charset="0"/>
              </a:rPr>
              <a:t>monocliente</a:t>
            </a:r>
            <a:r>
              <a:rPr lang="it-IT" dirty="0">
                <a:latin typeface="Titillium web" panose="00000500000000000000" pitchFamily="2" charset="0"/>
              </a:rPr>
              <a:t>), favorendo l’assunzione all’interno degli studi professionali.</a:t>
            </a:r>
          </a:p>
        </p:txBody>
      </p:sp>
      <p:pic>
        <p:nvPicPr>
          <p:cNvPr id="1026" name="Picture 2" descr="Confprofessioni">
            <a:extLst>
              <a:ext uri="{FF2B5EF4-FFF2-40B4-BE49-F238E27FC236}">
                <a16:creationId xmlns:a16="http://schemas.microsoft.com/office/drawing/2014/main" id="{4883EAA2-1AED-6637-1A3E-3EB646D737AB}"/>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88697" y="6119956"/>
            <a:ext cx="2019945" cy="576000"/>
          </a:xfrm>
          <a:prstGeom prst="rect">
            <a:avLst/>
          </a:prstGeom>
          <a:noFill/>
          <a:extLst>
            <a:ext uri="{909E8E84-426E-40DD-AFC4-6F175D3DCCD1}">
              <a14:hiddenFill xmlns:a14="http://schemas.microsoft.com/office/drawing/2010/main">
                <a:solidFill>
                  <a:srgbClr val="FFFFFF"/>
                </a:solidFill>
              </a14:hiddenFill>
            </a:ext>
          </a:extLst>
        </p:spPr>
      </p:pic>
      <p:sp>
        <p:nvSpPr>
          <p:cNvPr id="10" name="CasellaDiTesto 9">
            <a:extLst>
              <a:ext uri="{FF2B5EF4-FFF2-40B4-BE49-F238E27FC236}">
                <a16:creationId xmlns:a16="http://schemas.microsoft.com/office/drawing/2014/main" id="{12D3FF7C-1CA8-74FB-46EC-1F64400FFFE4}"/>
              </a:ext>
            </a:extLst>
          </p:cNvPr>
          <p:cNvSpPr txBox="1"/>
          <p:nvPr/>
        </p:nvSpPr>
        <p:spPr>
          <a:xfrm>
            <a:off x="73875" y="232681"/>
            <a:ext cx="4397165" cy="338554"/>
          </a:xfrm>
          <a:prstGeom prst="rect">
            <a:avLst/>
          </a:prstGeom>
          <a:noFill/>
        </p:spPr>
        <p:txBody>
          <a:bodyPr wrap="square" rtlCol="0">
            <a:spAutoFit/>
          </a:bodyPr>
          <a:lstStyle/>
          <a:p>
            <a:r>
              <a:rPr lang="it-IT" sz="1600" b="1" dirty="0">
                <a:solidFill>
                  <a:schemeClr val="bg1"/>
                </a:solidFill>
                <a:latin typeface="Titillium web" panose="00000500000000000000" pitchFamily="2" charset="0"/>
              </a:rPr>
              <a:t>Tavolo «Ambiente ed energia»</a:t>
            </a:r>
          </a:p>
        </p:txBody>
      </p:sp>
    </p:spTree>
    <p:extLst>
      <p:ext uri="{BB962C8B-B14F-4D97-AF65-F5344CB8AC3E}">
        <p14:creationId xmlns:p14="http://schemas.microsoft.com/office/powerpoint/2010/main" val="1145933227"/>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89000"/>
              </a:schemeClr>
            </a:gs>
            <a:gs pos="51000">
              <a:srgbClr val="00335A"/>
            </a:gs>
            <a:gs pos="69000">
              <a:srgbClr val="00335A"/>
            </a:gs>
            <a:gs pos="97000">
              <a:srgbClr val="00335A"/>
            </a:gs>
          </a:gsLst>
          <a:path path="circle">
            <a:fillToRect l="100000" t="100000"/>
          </a:path>
        </a:gradFill>
        <a:effectLst/>
      </p:bgPr>
    </p:bg>
    <p:spTree>
      <p:nvGrpSpPr>
        <p:cNvPr id="1" name="">
          <a:extLst>
            <a:ext uri="{FF2B5EF4-FFF2-40B4-BE49-F238E27FC236}">
              <a16:creationId xmlns:a16="http://schemas.microsoft.com/office/drawing/2014/main" id="{0BC4763E-2134-A693-457B-DE90118E5BC8}"/>
            </a:ext>
          </a:extLst>
        </p:cNvPr>
        <p:cNvGrpSpPr/>
        <p:nvPr/>
      </p:nvGrpSpPr>
      <p:grpSpPr>
        <a:xfrm>
          <a:off x="0" y="0"/>
          <a:ext cx="0" cy="0"/>
          <a:chOff x="0" y="0"/>
          <a:chExt cx="0" cy="0"/>
        </a:xfrm>
      </p:grpSpPr>
      <p:sp>
        <p:nvSpPr>
          <p:cNvPr id="9" name="Rettangolo con angoli in alto arrotondati 23">
            <a:extLst>
              <a:ext uri="{FF2B5EF4-FFF2-40B4-BE49-F238E27FC236}">
                <a16:creationId xmlns:a16="http://schemas.microsoft.com/office/drawing/2014/main" id="{EA406060-6928-AAD1-461F-0AFDA7F8BA84}"/>
              </a:ext>
            </a:extLst>
          </p:cNvPr>
          <p:cNvSpPr/>
          <p:nvPr/>
        </p:nvSpPr>
        <p:spPr>
          <a:xfrm rot="5400000">
            <a:off x="2230408" y="-2029775"/>
            <a:ext cx="435040" cy="4895852"/>
          </a:xfrm>
          <a:prstGeom prst="round2SameRect">
            <a:avLst>
              <a:gd name="adj1" fmla="val 13874"/>
              <a:gd name="adj2" fmla="val 0"/>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5" name="Figura a mano libera: forma 4">
            <a:extLst>
              <a:ext uri="{FF2B5EF4-FFF2-40B4-BE49-F238E27FC236}">
                <a16:creationId xmlns:a16="http://schemas.microsoft.com/office/drawing/2014/main" id="{624B63F5-02D8-4F5D-E3BE-746B27BD2A1D}"/>
              </a:ext>
            </a:extLst>
          </p:cNvPr>
          <p:cNvSpPr/>
          <p:nvPr/>
        </p:nvSpPr>
        <p:spPr>
          <a:xfrm>
            <a:off x="0" y="832607"/>
            <a:ext cx="12192000" cy="6025393"/>
          </a:xfrm>
          <a:custGeom>
            <a:avLst/>
            <a:gdLst>
              <a:gd name="connsiteX0" fmla="*/ 6882949 w 12192000"/>
              <a:gd name="connsiteY0" fmla="*/ 981 h 6128121"/>
              <a:gd name="connsiteX1" fmla="*/ 11774273 w 12192000"/>
              <a:gd name="connsiteY1" fmla="*/ 1546490 h 6128121"/>
              <a:gd name="connsiteX2" fmla="*/ 12107227 w 12192000"/>
              <a:gd name="connsiteY2" fmla="*/ 1800607 h 6128121"/>
              <a:gd name="connsiteX3" fmla="*/ 12192000 w 12192000"/>
              <a:gd name="connsiteY3" fmla="*/ 1872377 h 6128121"/>
              <a:gd name="connsiteX4" fmla="*/ 12192000 w 12192000"/>
              <a:gd name="connsiteY4" fmla="*/ 6128121 h 6128121"/>
              <a:gd name="connsiteX5" fmla="*/ 0 w 12192000"/>
              <a:gd name="connsiteY5" fmla="*/ 6128121 h 6128121"/>
              <a:gd name="connsiteX6" fmla="*/ 0 w 12192000"/>
              <a:gd name="connsiteY6" fmla="*/ 3934806 h 6128121"/>
              <a:gd name="connsiteX7" fmla="*/ 411939 w 12192000"/>
              <a:gd name="connsiteY7" fmla="*/ 3365800 h 6128121"/>
              <a:gd name="connsiteX8" fmla="*/ 6882949 w 12192000"/>
              <a:gd name="connsiteY8" fmla="*/ 981 h 6128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6128121">
                <a:moveTo>
                  <a:pt x="6882949" y="981"/>
                </a:moveTo>
                <a:cubicBezTo>
                  <a:pt x="8577940" y="-25291"/>
                  <a:pt x="10295519" y="475927"/>
                  <a:pt x="11774273" y="1546490"/>
                </a:cubicBezTo>
                <a:cubicBezTo>
                  <a:pt x="11888023" y="1628841"/>
                  <a:pt x="11999014" y="1713587"/>
                  <a:pt x="12107227" y="1800607"/>
                </a:cubicBezTo>
                <a:lnTo>
                  <a:pt x="12192000" y="1872377"/>
                </a:lnTo>
                <a:lnTo>
                  <a:pt x="12192000" y="6128121"/>
                </a:lnTo>
                <a:lnTo>
                  <a:pt x="0" y="6128121"/>
                </a:lnTo>
                <a:lnTo>
                  <a:pt x="0" y="3934806"/>
                </a:lnTo>
                <a:lnTo>
                  <a:pt x="411939" y="3365800"/>
                </a:lnTo>
                <a:cubicBezTo>
                  <a:pt x="1976609" y="1204544"/>
                  <a:pt x="4405654" y="39379"/>
                  <a:pt x="6882949" y="981"/>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it-IT"/>
          </a:p>
        </p:txBody>
      </p:sp>
      <p:sp>
        <p:nvSpPr>
          <p:cNvPr id="3" name="CasellaDiTesto 2">
            <a:extLst>
              <a:ext uri="{FF2B5EF4-FFF2-40B4-BE49-F238E27FC236}">
                <a16:creationId xmlns:a16="http://schemas.microsoft.com/office/drawing/2014/main" id="{6FC33EFF-3F7D-E91E-D6CC-581D893B7DCA}"/>
              </a:ext>
            </a:extLst>
          </p:cNvPr>
          <p:cNvSpPr txBox="1"/>
          <p:nvPr/>
        </p:nvSpPr>
        <p:spPr>
          <a:xfrm>
            <a:off x="2612176" y="1946571"/>
            <a:ext cx="8780073" cy="3785652"/>
          </a:xfrm>
          <a:prstGeom prst="rect">
            <a:avLst/>
          </a:prstGeom>
          <a:noFill/>
        </p:spPr>
        <p:txBody>
          <a:bodyPr wrap="square">
            <a:spAutoFit/>
          </a:bodyPr>
          <a:lstStyle/>
          <a:p>
            <a:r>
              <a:rPr lang="it-IT" sz="2400" b="1" dirty="0">
                <a:solidFill>
                  <a:schemeClr val="accent6"/>
                </a:solidFill>
                <a:latin typeface="Titillium web" panose="00000500000000000000" pitchFamily="2" charset="0"/>
              </a:rPr>
              <a:t>Confprofessioni per i professionisti</a:t>
            </a:r>
            <a:endParaRPr lang="it-IT" sz="2000" dirty="0">
              <a:solidFill>
                <a:schemeClr val="accent6"/>
              </a:solidFill>
              <a:latin typeface="Titillium web" panose="00000500000000000000" pitchFamily="2" charset="0"/>
            </a:endParaRPr>
          </a:p>
          <a:p>
            <a:pPr marL="285750" indent="-285750" algn="just">
              <a:buFont typeface="Arial" panose="020B0604020202020204" pitchFamily="34" charset="0"/>
              <a:buChar char="•"/>
            </a:pPr>
            <a:r>
              <a:rPr lang="it-IT" dirty="0">
                <a:solidFill>
                  <a:schemeClr val="accent1">
                    <a:lumMod val="50000"/>
                  </a:schemeClr>
                </a:solidFill>
                <a:latin typeface="Titillium web" panose="00000500000000000000" pitchFamily="2" charset="0"/>
              </a:rPr>
              <a:t>Salvaguardare il principio dell’equo compenso della L. 49/23 mediante la richiesta di modifica del codice dei contratti pubblici e la sua applicazione a tutte le professioni (con le dovute differenziazioni)</a:t>
            </a:r>
          </a:p>
          <a:p>
            <a:pPr marL="285750" indent="-285750" algn="just">
              <a:buFont typeface="Arial" panose="020B0604020202020204" pitchFamily="34" charset="0"/>
              <a:buChar char="•"/>
            </a:pPr>
            <a:r>
              <a:rPr lang="it-IT" dirty="0">
                <a:solidFill>
                  <a:schemeClr val="accent1">
                    <a:lumMod val="50000"/>
                  </a:schemeClr>
                </a:solidFill>
                <a:latin typeface="Titillium web" panose="00000500000000000000" pitchFamily="2" charset="0"/>
              </a:rPr>
              <a:t>Tutelare la competitività dei liberi professionisti indipendentemente dalla tipologia di forma societaria (professionista singolo, studio associato, società tra professionisti)</a:t>
            </a:r>
          </a:p>
          <a:p>
            <a:pPr marL="285750" indent="-285750" algn="just">
              <a:buFont typeface="Arial" panose="020B0604020202020204" pitchFamily="34" charset="0"/>
              <a:buChar char="•"/>
            </a:pPr>
            <a:r>
              <a:rPr lang="it-IT" dirty="0">
                <a:solidFill>
                  <a:schemeClr val="accent1">
                    <a:lumMod val="50000"/>
                  </a:schemeClr>
                </a:solidFill>
                <a:latin typeface="Titillium web" panose="00000500000000000000" pitchFamily="2" charset="0"/>
              </a:rPr>
              <a:t>Riduzione delle responsabilità e degli oneri relativi posti a carico dei liberi professionisti (come le assicurazioni sulle asseverazioni)</a:t>
            </a:r>
          </a:p>
          <a:p>
            <a:pPr marL="285750" indent="-285750" algn="just">
              <a:buFont typeface="Arial" panose="020B0604020202020204" pitchFamily="34" charset="0"/>
              <a:buChar char="•"/>
            </a:pPr>
            <a:r>
              <a:rPr lang="it-IT" dirty="0">
                <a:solidFill>
                  <a:schemeClr val="accent1">
                    <a:lumMod val="50000"/>
                  </a:schemeClr>
                </a:solidFill>
                <a:latin typeface="Titillium web" panose="00000500000000000000" pitchFamily="2" charset="0"/>
              </a:rPr>
              <a:t>Tutelare ed affermare il ruolo del professionista, anche in relazione alla sua autonomia e terzietà</a:t>
            </a:r>
          </a:p>
          <a:p>
            <a:pPr marL="285750" indent="-285750" algn="just">
              <a:buFont typeface="Arial" panose="020B0604020202020204" pitchFamily="34" charset="0"/>
              <a:buChar char="•"/>
            </a:pPr>
            <a:r>
              <a:rPr lang="it-IT" dirty="0">
                <a:solidFill>
                  <a:schemeClr val="accent1">
                    <a:lumMod val="50000"/>
                  </a:schemeClr>
                </a:solidFill>
                <a:latin typeface="Titillium web" panose="00000500000000000000" pitchFamily="2" charset="0"/>
              </a:rPr>
              <a:t>Proporre tavoli di lavoro permanenti con i rappresentanti del governo nazionale e locale al fine di promuovere adeguamenti legislativi basati sull’esperienza e sulle conoscenze dei liberi professionisti</a:t>
            </a:r>
          </a:p>
        </p:txBody>
      </p:sp>
      <p:pic>
        <p:nvPicPr>
          <p:cNvPr id="1026" name="Picture 2" descr="Confprofessioni">
            <a:extLst>
              <a:ext uri="{FF2B5EF4-FFF2-40B4-BE49-F238E27FC236}">
                <a16:creationId xmlns:a16="http://schemas.microsoft.com/office/drawing/2014/main" id="{D17F3A2A-EA7A-ECFF-7D6F-EDC8675C21E4}"/>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88697" y="6119956"/>
            <a:ext cx="2019945" cy="576000"/>
          </a:xfrm>
          <a:prstGeom prst="rect">
            <a:avLst/>
          </a:prstGeom>
          <a:noFill/>
          <a:extLst>
            <a:ext uri="{909E8E84-426E-40DD-AFC4-6F175D3DCCD1}">
              <a14:hiddenFill xmlns:a14="http://schemas.microsoft.com/office/drawing/2010/main">
                <a:solidFill>
                  <a:srgbClr val="FFFFFF"/>
                </a:solidFill>
              </a14:hiddenFill>
            </a:ext>
          </a:extLst>
        </p:spPr>
      </p:pic>
      <p:sp>
        <p:nvSpPr>
          <p:cNvPr id="10" name="CasellaDiTesto 9">
            <a:extLst>
              <a:ext uri="{FF2B5EF4-FFF2-40B4-BE49-F238E27FC236}">
                <a16:creationId xmlns:a16="http://schemas.microsoft.com/office/drawing/2014/main" id="{6F696CF8-75B8-CD8F-BCF8-7CF6A5CEDA75}"/>
              </a:ext>
            </a:extLst>
          </p:cNvPr>
          <p:cNvSpPr txBox="1"/>
          <p:nvPr/>
        </p:nvSpPr>
        <p:spPr>
          <a:xfrm>
            <a:off x="73875" y="232681"/>
            <a:ext cx="4397165" cy="338554"/>
          </a:xfrm>
          <a:prstGeom prst="rect">
            <a:avLst/>
          </a:prstGeom>
          <a:noFill/>
        </p:spPr>
        <p:txBody>
          <a:bodyPr wrap="square" rtlCol="0">
            <a:spAutoFit/>
          </a:bodyPr>
          <a:lstStyle/>
          <a:p>
            <a:r>
              <a:rPr lang="it-IT" sz="1600" b="1" dirty="0">
                <a:solidFill>
                  <a:schemeClr val="bg1"/>
                </a:solidFill>
                <a:latin typeface="Titillium web" panose="00000500000000000000" pitchFamily="2" charset="0"/>
              </a:rPr>
              <a:t>Tavolo «Ambiente ed energia»</a:t>
            </a:r>
          </a:p>
        </p:txBody>
      </p:sp>
    </p:spTree>
    <p:extLst>
      <p:ext uri="{BB962C8B-B14F-4D97-AF65-F5344CB8AC3E}">
        <p14:creationId xmlns:p14="http://schemas.microsoft.com/office/powerpoint/2010/main" val="3149506141"/>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89000"/>
              </a:schemeClr>
            </a:gs>
            <a:gs pos="51000">
              <a:srgbClr val="00335A"/>
            </a:gs>
            <a:gs pos="69000">
              <a:srgbClr val="00335A"/>
            </a:gs>
            <a:gs pos="97000">
              <a:srgbClr val="00335A"/>
            </a:gs>
          </a:gsLst>
          <a:path path="circle">
            <a:fillToRect l="100000" t="100000"/>
          </a:path>
        </a:gradFill>
        <a:effectLst/>
      </p:bgPr>
    </p:bg>
    <p:spTree>
      <p:nvGrpSpPr>
        <p:cNvPr id="1" name="">
          <a:extLst>
            <a:ext uri="{FF2B5EF4-FFF2-40B4-BE49-F238E27FC236}">
              <a16:creationId xmlns:a16="http://schemas.microsoft.com/office/drawing/2014/main" id="{FE81FF29-BB68-3115-11E5-E67278119089}"/>
            </a:ext>
          </a:extLst>
        </p:cNvPr>
        <p:cNvGrpSpPr/>
        <p:nvPr/>
      </p:nvGrpSpPr>
      <p:grpSpPr>
        <a:xfrm>
          <a:off x="0" y="0"/>
          <a:ext cx="0" cy="0"/>
          <a:chOff x="0" y="0"/>
          <a:chExt cx="0" cy="0"/>
        </a:xfrm>
      </p:grpSpPr>
      <p:sp>
        <p:nvSpPr>
          <p:cNvPr id="9" name="Rettangolo con angoli in alto arrotondati 23">
            <a:extLst>
              <a:ext uri="{FF2B5EF4-FFF2-40B4-BE49-F238E27FC236}">
                <a16:creationId xmlns:a16="http://schemas.microsoft.com/office/drawing/2014/main" id="{35203D34-47F6-1F9A-535E-5E532809AA5D}"/>
              </a:ext>
            </a:extLst>
          </p:cNvPr>
          <p:cNvSpPr/>
          <p:nvPr/>
        </p:nvSpPr>
        <p:spPr>
          <a:xfrm rot="5400000">
            <a:off x="2230408" y="-2029775"/>
            <a:ext cx="435040" cy="4895852"/>
          </a:xfrm>
          <a:prstGeom prst="round2SameRect">
            <a:avLst>
              <a:gd name="adj1" fmla="val 13874"/>
              <a:gd name="adj2" fmla="val 0"/>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5" name="Figura a mano libera: forma 4">
            <a:extLst>
              <a:ext uri="{FF2B5EF4-FFF2-40B4-BE49-F238E27FC236}">
                <a16:creationId xmlns:a16="http://schemas.microsoft.com/office/drawing/2014/main" id="{15909661-CAA8-ECA2-031F-32BC43EE2394}"/>
              </a:ext>
            </a:extLst>
          </p:cNvPr>
          <p:cNvSpPr/>
          <p:nvPr/>
        </p:nvSpPr>
        <p:spPr>
          <a:xfrm>
            <a:off x="0" y="832607"/>
            <a:ext cx="12192000" cy="6025393"/>
          </a:xfrm>
          <a:custGeom>
            <a:avLst/>
            <a:gdLst>
              <a:gd name="connsiteX0" fmla="*/ 6882949 w 12192000"/>
              <a:gd name="connsiteY0" fmla="*/ 981 h 6128121"/>
              <a:gd name="connsiteX1" fmla="*/ 11774273 w 12192000"/>
              <a:gd name="connsiteY1" fmla="*/ 1546490 h 6128121"/>
              <a:gd name="connsiteX2" fmla="*/ 12107227 w 12192000"/>
              <a:gd name="connsiteY2" fmla="*/ 1800607 h 6128121"/>
              <a:gd name="connsiteX3" fmla="*/ 12192000 w 12192000"/>
              <a:gd name="connsiteY3" fmla="*/ 1872377 h 6128121"/>
              <a:gd name="connsiteX4" fmla="*/ 12192000 w 12192000"/>
              <a:gd name="connsiteY4" fmla="*/ 6128121 h 6128121"/>
              <a:gd name="connsiteX5" fmla="*/ 0 w 12192000"/>
              <a:gd name="connsiteY5" fmla="*/ 6128121 h 6128121"/>
              <a:gd name="connsiteX6" fmla="*/ 0 w 12192000"/>
              <a:gd name="connsiteY6" fmla="*/ 3934806 h 6128121"/>
              <a:gd name="connsiteX7" fmla="*/ 411939 w 12192000"/>
              <a:gd name="connsiteY7" fmla="*/ 3365800 h 6128121"/>
              <a:gd name="connsiteX8" fmla="*/ 6882949 w 12192000"/>
              <a:gd name="connsiteY8" fmla="*/ 981 h 6128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6128121">
                <a:moveTo>
                  <a:pt x="6882949" y="981"/>
                </a:moveTo>
                <a:cubicBezTo>
                  <a:pt x="8577940" y="-25291"/>
                  <a:pt x="10295519" y="475927"/>
                  <a:pt x="11774273" y="1546490"/>
                </a:cubicBezTo>
                <a:cubicBezTo>
                  <a:pt x="11888023" y="1628841"/>
                  <a:pt x="11999014" y="1713587"/>
                  <a:pt x="12107227" y="1800607"/>
                </a:cubicBezTo>
                <a:lnTo>
                  <a:pt x="12192000" y="1872377"/>
                </a:lnTo>
                <a:lnTo>
                  <a:pt x="12192000" y="6128121"/>
                </a:lnTo>
                <a:lnTo>
                  <a:pt x="0" y="6128121"/>
                </a:lnTo>
                <a:lnTo>
                  <a:pt x="0" y="3934806"/>
                </a:lnTo>
                <a:lnTo>
                  <a:pt x="411939" y="3365800"/>
                </a:lnTo>
                <a:cubicBezTo>
                  <a:pt x="1976609" y="1204544"/>
                  <a:pt x="4405654" y="39379"/>
                  <a:pt x="6882949" y="981"/>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it-IT"/>
          </a:p>
        </p:txBody>
      </p:sp>
      <p:sp>
        <p:nvSpPr>
          <p:cNvPr id="3" name="CasellaDiTesto 2">
            <a:extLst>
              <a:ext uri="{FF2B5EF4-FFF2-40B4-BE49-F238E27FC236}">
                <a16:creationId xmlns:a16="http://schemas.microsoft.com/office/drawing/2014/main" id="{C12E6081-68C9-0A29-6D20-759F69F187A9}"/>
              </a:ext>
            </a:extLst>
          </p:cNvPr>
          <p:cNvSpPr txBox="1"/>
          <p:nvPr/>
        </p:nvSpPr>
        <p:spPr>
          <a:xfrm>
            <a:off x="2612176" y="1946571"/>
            <a:ext cx="8780073" cy="4616648"/>
          </a:xfrm>
          <a:prstGeom prst="rect">
            <a:avLst/>
          </a:prstGeom>
          <a:noFill/>
        </p:spPr>
        <p:txBody>
          <a:bodyPr wrap="square">
            <a:spAutoFit/>
          </a:bodyPr>
          <a:lstStyle/>
          <a:p>
            <a:r>
              <a:rPr lang="it-IT" sz="2400" b="1" dirty="0">
                <a:solidFill>
                  <a:schemeClr val="accent6"/>
                </a:solidFill>
                <a:latin typeface="Titillium web" panose="00000500000000000000" pitchFamily="2" charset="0"/>
              </a:rPr>
              <a:t>Confprofessioni per il Paese</a:t>
            </a:r>
            <a:endParaRPr lang="it-IT" sz="2000" dirty="0">
              <a:solidFill>
                <a:schemeClr val="accent6"/>
              </a:solidFill>
              <a:latin typeface="Titillium web" panose="00000500000000000000" pitchFamily="2" charset="0"/>
            </a:endParaRPr>
          </a:p>
          <a:p>
            <a:pPr marL="285750" indent="-285750" algn="just">
              <a:buFont typeface="Arial" panose="020B0604020202020204" pitchFamily="34" charset="0"/>
              <a:buChar char="•"/>
            </a:pPr>
            <a:r>
              <a:rPr lang="it-IT" dirty="0">
                <a:solidFill>
                  <a:schemeClr val="accent1">
                    <a:lumMod val="50000"/>
                  </a:schemeClr>
                </a:solidFill>
                <a:latin typeface="Titillium web" panose="00000500000000000000" pitchFamily="2" charset="0"/>
              </a:rPr>
              <a:t>Si propone, attraverso il proprio centro studi, di effettuare raccolte ed analisi di dati relativi all’ambiente ed ai fabbricati che possano aiutare nella programmazione delle politiche edilizie, anche in collaborazione con la Pubblica Amministrazione</a:t>
            </a:r>
          </a:p>
          <a:p>
            <a:pPr marL="285750" indent="-285750" algn="just">
              <a:buFont typeface="Arial" panose="020B0604020202020204" pitchFamily="34" charset="0"/>
              <a:buChar char="•"/>
            </a:pPr>
            <a:r>
              <a:rPr lang="it-IT" dirty="0">
                <a:solidFill>
                  <a:schemeClr val="accent1">
                    <a:lumMod val="50000"/>
                  </a:schemeClr>
                </a:solidFill>
                <a:latin typeface="Titillium web" panose="00000500000000000000" pitchFamily="2" charset="0"/>
              </a:rPr>
              <a:t>Effettuare analisi delle normative nazionali e regionali in materia di FER per l’identificazione delle criticità  presenti e la predisposizione di modifiche risolutive</a:t>
            </a:r>
          </a:p>
          <a:p>
            <a:pPr marL="285750" indent="-285750" algn="just">
              <a:buFont typeface="Arial" panose="020B0604020202020204" pitchFamily="34" charset="0"/>
              <a:buChar char="•"/>
            </a:pPr>
            <a:r>
              <a:rPr lang="it-IT" dirty="0">
                <a:solidFill>
                  <a:schemeClr val="accent1">
                    <a:lumMod val="50000"/>
                  </a:schemeClr>
                </a:solidFill>
                <a:latin typeface="Titillium web" panose="00000500000000000000" pitchFamily="2" charset="0"/>
              </a:rPr>
              <a:t>Richiesta di semplificazione della legislazione mediante predisposizione di testi unici settoriali (come quello ambientale), con contestuale abrogazione di tutte le previgenti norme</a:t>
            </a:r>
          </a:p>
          <a:p>
            <a:pPr marL="285750" indent="-285750" algn="just">
              <a:buFont typeface="Arial" panose="020B0604020202020204" pitchFamily="34" charset="0"/>
              <a:buChar char="•"/>
            </a:pPr>
            <a:r>
              <a:rPr lang="it-IT" dirty="0">
                <a:solidFill>
                  <a:schemeClr val="accent1">
                    <a:lumMod val="50000"/>
                  </a:schemeClr>
                </a:solidFill>
                <a:latin typeface="Titillium web" panose="00000500000000000000" pitchFamily="2" charset="0"/>
              </a:rPr>
              <a:t>Proposta di un sistema di incentivazione su medio-lungo periodo per favorire la transizione ecologica delle famiglie italiane, basato su un sistema a prenotazione che consenta di evitare appesantimenti sul bilancio nazionale, e che eviti il ricorso al lavoro sommerso</a:t>
            </a:r>
          </a:p>
          <a:p>
            <a:pPr marL="285750" indent="-285750" algn="just">
              <a:buFont typeface="Arial" panose="020B0604020202020204" pitchFamily="34" charset="0"/>
              <a:buChar char="•"/>
            </a:pPr>
            <a:r>
              <a:rPr lang="it-IT" dirty="0">
                <a:solidFill>
                  <a:schemeClr val="accent1">
                    <a:lumMod val="50000"/>
                  </a:schemeClr>
                </a:solidFill>
                <a:latin typeface="Titillium web" panose="00000500000000000000" pitchFamily="2" charset="0"/>
              </a:rPr>
              <a:t>Per il recepimento della direttiva europea «Case green», Confprofessioni si propone di predisporre un programma in linea con le richieste comunitarie che sia sostenibile per i cittadini</a:t>
            </a:r>
          </a:p>
        </p:txBody>
      </p:sp>
      <p:pic>
        <p:nvPicPr>
          <p:cNvPr id="1026" name="Picture 2" descr="Confprofessioni">
            <a:extLst>
              <a:ext uri="{FF2B5EF4-FFF2-40B4-BE49-F238E27FC236}">
                <a16:creationId xmlns:a16="http://schemas.microsoft.com/office/drawing/2014/main" id="{11CEEB55-5ED8-376D-81DA-6C6C16A28AD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88697" y="6119956"/>
            <a:ext cx="2019945" cy="576000"/>
          </a:xfrm>
          <a:prstGeom prst="rect">
            <a:avLst/>
          </a:prstGeom>
          <a:noFill/>
          <a:extLst>
            <a:ext uri="{909E8E84-426E-40DD-AFC4-6F175D3DCCD1}">
              <a14:hiddenFill xmlns:a14="http://schemas.microsoft.com/office/drawing/2010/main">
                <a:solidFill>
                  <a:srgbClr val="FFFFFF"/>
                </a:solidFill>
              </a14:hiddenFill>
            </a:ext>
          </a:extLst>
        </p:spPr>
      </p:pic>
      <p:sp>
        <p:nvSpPr>
          <p:cNvPr id="10" name="CasellaDiTesto 9">
            <a:extLst>
              <a:ext uri="{FF2B5EF4-FFF2-40B4-BE49-F238E27FC236}">
                <a16:creationId xmlns:a16="http://schemas.microsoft.com/office/drawing/2014/main" id="{FF455FAA-B541-22A3-D638-EDBDDFF26565}"/>
              </a:ext>
            </a:extLst>
          </p:cNvPr>
          <p:cNvSpPr txBox="1"/>
          <p:nvPr/>
        </p:nvSpPr>
        <p:spPr>
          <a:xfrm>
            <a:off x="73875" y="232681"/>
            <a:ext cx="4397165" cy="338554"/>
          </a:xfrm>
          <a:prstGeom prst="rect">
            <a:avLst/>
          </a:prstGeom>
          <a:noFill/>
        </p:spPr>
        <p:txBody>
          <a:bodyPr wrap="square" rtlCol="0">
            <a:spAutoFit/>
          </a:bodyPr>
          <a:lstStyle/>
          <a:p>
            <a:r>
              <a:rPr lang="it-IT" sz="1600" b="1" dirty="0">
                <a:solidFill>
                  <a:schemeClr val="bg1"/>
                </a:solidFill>
                <a:latin typeface="Titillium web" panose="00000500000000000000" pitchFamily="2" charset="0"/>
              </a:rPr>
              <a:t>Tavolo «Ambiente ed energia»</a:t>
            </a:r>
          </a:p>
        </p:txBody>
      </p:sp>
    </p:spTree>
    <p:extLst>
      <p:ext uri="{BB962C8B-B14F-4D97-AF65-F5344CB8AC3E}">
        <p14:creationId xmlns:p14="http://schemas.microsoft.com/office/powerpoint/2010/main" val="1655593613"/>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351</TotalTime>
  <Words>975</Words>
  <Application>Microsoft Office PowerPoint</Application>
  <PresentationFormat>Widescreen</PresentationFormat>
  <Paragraphs>64</Paragraphs>
  <Slides>8</Slides>
  <Notes>8</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8</vt:i4>
      </vt:variant>
    </vt:vector>
  </HeadingPairs>
  <TitlesOfParts>
    <vt:vector size="13" baseType="lpstr">
      <vt:lpstr>Arial</vt:lpstr>
      <vt:lpstr>Calibri</vt:lpstr>
      <vt:lpstr>Calibri Light</vt:lpstr>
      <vt:lpstr>Titillium web</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Mauro Iacumin</cp:lastModifiedBy>
  <cp:revision>27</cp:revision>
  <dcterms:modified xsi:type="dcterms:W3CDTF">2025-03-21T05:50:45Z</dcterms:modified>
</cp:coreProperties>
</file>